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5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6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7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8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9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0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1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2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3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4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5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16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65" r:id="rId5"/>
    <p:sldId id="400" r:id="rId6"/>
    <p:sldId id="401" r:id="rId7"/>
    <p:sldId id="403" r:id="rId8"/>
    <p:sldId id="414" r:id="rId9"/>
    <p:sldId id="279" r:id="rId10"/>
    <p:sldId id="372" r:id="rId11"/>
    <p:sldId id="272" r:id="rId12"/>
    <p:sldId id="332" r:id="rId13"/>
    <p:sldId id="300" r:id="rId14"/>
    <p:sldId id="411" r:id="rId15"/>
    <p:sldId id="412" r:id="rId16"/>
    <p:sldId id="413" r:id="rId17"/>
    <p:sldId id="415" r:id="rId18"/>
    <p:sldId id="395" r:id="rId19"/>
    <p:sldId id="396" r:id="rId20"/>
    <p:sldId id="404" r:id="rId21"/>
    <p:sldId id="408" r:id="rId22"/>
    <p:sldId id="397" r:id="rId23"/>
    <p:sldId id="398" r:id="rId24"/>
    <p:sldId id="409" r:id="rId25"/>
    <p:sldId id="405" r:id="rId26"/>
    <p:sldId id="410" r:id="rId27"/>
    <p:sldId id="340" r:id="rId28"/>
    <p:sldId id="278" r:id="rId29"/>
    <p:sldId id="267" r:id="rId30"/>
  </p:sldIdLst>
  <p:sldSz cx="12192000" cy="6858000"/>
  <p:notesSz cx="7010400" cy="9296400"/>
  <p:embeddedFontLst>
    <p:embeddedFont>
      <p:font typeface="Tahoma" panose="020B0604030504040204" pitchFamily="34" charset="0"/>
      <p:regular r:id="rId33"/>
      <p:bold r:id="rId34"/>
    </p:embeddedFont>
  </p:embeddedFontLst>
  <p:custDataLst>
    <p:tags r:id="rId3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979313-71C7-D1DB-6201-0E769ABF400B}" name="Mario Beaulieu" initials="MB" userId="S::mario.beaulieu@stat.gouv.qc.ca::78f7d5d6-7bf6-4787-9a84-2665e97f24a4" providerId="AD"/>
  <p188:author id="{8E47081B-B210-B533-49C7-3A2496B8164F}" name="Simon Bergeron" initials="SB" userId="S::simon.bergeron@stat.gouv.qc.ca::2f68a92c-311c-4e68-ae18-2d1f0c2d1055" providerId="AD"/>
  <p188:author id="{EC006C86-EBAD-DAB9-1E33-89582963FBFA}" name="Éric Deschênes" initials="ÉD" userId="S::eric.deschenes@stat.gouv.qc.ca::e3c6b13a-291b-43d6-bc86-3ecfa7d9f25f" providerId="AD"/>
  <p188:author id="{0CFF58B1-E5C8-8445-71F0-0EAA47E7F81A}" name="Nancy Illick" initials="NI" userId="S::nancy.illick@stat.gouv.qc.ca::efb73e7f-84e2-4de8-afeb-40853652b415" providerId="AD"/>
  <p188:author id="{89B2B2B9-BBF8-F0A0-EA83-569DD0988E4B}" name="Joëlle Poulin" initials="JP" userId="S::Joelle.poulin@stat.gouv.qc.ca::b0bb5720-c1ca-4b0e-94d6-8126f8416c83" providerId="AD"/>
  <p188:author id="{599D25D5-A195-E990-14DF-2FA162206CA5}" name="Camille Courchesne" initials="CC" userId="S::camille.courchesne-ext@stat.gouv.qc.ca::2f2f6710-e813-4fd8-a46a-ef78b93d7a3e" providerId="AD"/>
  <p188:author id="{A378B1F1-FD29-4231-2ED5-55ED697FA14E}" name="Jennifer Perron" initials="JP" userId="S::jennifer.perron@stat.gouv.qc.ca::a33149e4-469d-4801-93f1-6eb547811e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66"/>
    <a:srgbClr val="CCFFCC"/>
    <a:srgbClr val="99FF99"/>
    <a:srgbClr val="66FF99"/>
    <a:srgbClr val="4B6186"/>
    <a:srgbClr val="D4D5D5"/>
    <a:srgbClr val="252560"/>
    <a:srgbClr val="21C6DA"/>
    <a:srgbClr val="32C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5" autoAdjust="0"/>
    <p:restoredTop sz="85117" autoAdjust="0"/>
  </p:normalViewPr>
  <p:slideViewPr>
    <p:cSldViewPr snapToGrid="0">
      <p:cViewPr varScale="1">
        <p:scale>
          <a:sx n="81" d="100"/>
          <a:sy n="81" d="100"/>
        </p:scale>
        <p:origin x="30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1.fntdata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viewProps" Target="viewProp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A7FB7-A48E-4582-B906-248A16710266}" type="datetimeFigureOut">
              <a:rPr lang="fr-CA" smtClean="0"/>
              <a:t>2025-07-24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4E15-EE4E-49EC-A79A-7ED1053435E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466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2F428-D900-40CA-8038-FA5B02CBD015}" type="datetimeFigureOut">
              <a:rPr lang="fr-CA" smtClean="0"/>
              <a:t>2025-07-24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38E33-DCE2-497F-A47A-C2742E7594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138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76129-2052-0413-DC63-5A8CDEE8D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0FDA479-DCD1-41D4-1DDA-AE2ED8B0E2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C191781-9D70-602D-6545-682C38D9B5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defRPr/>
            </a:pPr>
            <a:r>
              <a:rPr lang="en-CA" noProof="0" dirty="0"/>
              <a:t>(Add if</a:t>
            </a:r>
            <a:r>
              <a:rPr lang="en-CA" baseline="0" noProof="0" dirty="0"/>
              <a:t> necessary</a:t>
            </a:r>
            <a:r>
              <a:rPr lang="en-CA" noProof="0" dirty="0"/>
              <a:t>) According</a:t>
            </a:r>
            <a:r>
              <a:rPr lang="en-CA" baseline="0" noProof="0" dirty="0"/>
              <a:t> to Section </a:t>
            </a:r>
            <a:r>
              <a:rPr lang="en-CA" noProof="0" dirty="0">
                <a:ea typeface="Times New Roman" panose="02020603050405020304" pitchFamily="18" charset="0"/>
                <a:cs typeface="Times New Roman" panose="02020603050405020304" pitchFamily="18" charset="0"/>
              </a:rPr>
              <a:t>5, the</a:t>
            </a:r>
            <a:r>
              <a:rPr lang="en-CA" baseline="0" noProof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noProof="0" dirty="0">
                <a:ea typeface="Times New Roman" panose="02020603050405020304" pitchFamily="18" charset="0"/>
                <a:cs typeface="Times New Roman" panose="02020603050405020304" pitchFamily="18" charset="0"/>
              </a:rPr>
              <a:t>ISQ is also mandated to:</a:t>
            </a:r>
            <a:endParaRPr lang="en-CA" noProof="0" dirty="0"/>
          </a:p>
          <a:p>
            <a:pPr marL="287957" lvl="2" indent="-287957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Font typeface="Tahoma" panose="020B0604030504040204" pitchFamily="34" charset="0"/>
              <a:buChar char="●"/>
              <a:defRPr/>
            </a:pPr>
            <a:r>
              <a:rPr lang="en-CA" sz="12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 statistics in such a manner that comparisons in and outside Québec may be made.</a:t>
            </a:r>
            <a:endParaRPr lang="en-CA" noProof="0" dirty="0"/>
          </a:p>
          <a:p>
            <a:pPr marL="287957" lvl="2" indent="-287957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Font typeface="Tahoma" panose="020B0604030504040204" pitchFamily="34" charset="0"/>
              <a:buChar char="●"/>
              <a:defRPr/>
            </a:pPr>
            <a:r>
              <a:rPr lang="en-CA" sz="12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Facilitate the coordination of government ministries and agencies’ statistical</a:t>
            </a:r>
            <a:r>
              <a:rPr lang="en-CA" sz="1200" b="0" i="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activities. </a:t>
            </a:r>
            <a:endParaRPr lang="en-CA" noProof="0" dirty="0"/>
          </a:p>
          <a:p>
            <a:pPr marL="287957" lvl="2" indent="-287957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Font typeface="Tahoma" panose="020B0604030504040204" pitchFamily="34" charset="0"/>
              <a:buChar char="●"/>
              <a:defRPr/>
            </a:pPr>
            <a:r>
              <a:rPr lang="en-CA" sz="12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scientific or technical services in the field of statistics to government ministries and agencies.</a:t>
            </a:r>
            <a:endParaRPr lang="en-CA" noProof="0" dirty="0"/>
          </a:p>
          <a:p>
            <a:pPr marL="0" lvl="2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defRPr/>
            </a:pPr>
            <a:r>
              <a:rPr lang="en-CA" noProof="0" dirty="0"/>
              <a:t>To carry out this mission, the ISQ has 500 employees, including about 100 interviewers.</a:t>
            </a:r>
          </a:p>
          <a:p>
            <a:pPr defTabSz="914266">
              <a:defRPr/>
            </a:pPr>
            <a:r>
              <a:rPr lang="en-CA" noProof="0" dirty="0"/>
              <a:t>Through its statistical production, the ISQ helps people learn more about Quebec</a:t>
            </a:r>
            <a:r>
              <a:rPr lang="en-CA" baseline="0" noProof="0" dirty="0"/>
              <a:t> and informs public policy</a:t>
            </a:r>
            <a:r>
              <a:rPr lang="en-CA" noProof="0" dirty="0"/>
              <a:t>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7581E7-6CE3-E1AD-4C39-E75C48FC9C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7557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5588EE-34BA-5265-902D-3F5E46691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A4B276FA-B5E3-29BD-2E44-AADC84B2E5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73B5102-B474-4025-05D5-C1427A2C52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8F3E84-6E7C-D0E7-EC50-15B3FDF864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9261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83CA7-08E1-5B19-1D18-6A1E8C429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AD5486D7-9A19-4885-47C7-2D2E565F32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EFAFF6C-EA08-2FCD-A24A-2FCC1439E5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5AE4AA-92DF-DBF5-4914-33F22FAC9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9759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811CF-83EB-66E6-237A-A6FF16D7F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38B11A9B-9020-DB2B-0690-4BE20BDAF9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410ECC4-7355-3E64-5992-A7AB0369F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0F9EA1-B390-581E-3BB9-2E6F9E874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950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E86B1-3FA6-0CA9-F160-CBB833367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75B9947A-25F2-EB07-F9D0-330516A63F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6C5384D-A674-53E2-99B8-03D0A5D3B8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9031DE-4F83-492A-D4AC-F99C8F7EAA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6611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72393-BEA3-F985-22FA-1FC2A58FF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1B7C9ED7-7C8D-615C-1BF6-146E1C4E5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D348B90-792F-C87A-5C9B-EEE17E560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02F7A3-BE71-8376-C530-F958F63008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0392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2FAA3-AB03-5615-FEB2-704F08951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210600B5-5E1D-7CA7-CCA6-A90CEAE833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F87D25B-6E5C-1458-3838-19A15DDEE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CF2404-942B-385D-4E84-5172EB5297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00187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B76A5-2105-2705-688E-6FEFC98FB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C2221983-F933-4FD6-4AD9-2E0A42342E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0251881-85B7-2AF1-B6B1-821FA3C53E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noProof="0" dirty="0"/>
              <a:t>What is a good series: - No</a:t>
            </a:r>
            <a:r>
              <a:rPr lang="en-CA" baseline="0" noProof="0" dirty="0"/>
              <a:t> </a:t>
            </a:r>
            <a:r>
              <a:rPr lang="en-CA" noProof="0" dirty="0"/>
              <a:t>comparable sub-annual data for Quebec (good sub-annual movements vs annual benchmarks)</a:t>
            </a:r>
          </a:p>
          <a:p>
            <a:r>
              <a:rPr lang="en-CA" noProof="0" dirty="0"/>
              <a:t>                                    - Sometimes, we have to use modelling (combine several data to obtain the desired series)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43B014-CE94-5B28-E9D4-9566ECD66A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592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5A70D-F6CB-D57E-6471-CBDA11263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8EE4AC7-4635-CE6E-E5DB-86168B9F3A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A10F8AC-9DBC-8F06-F6D4-C6C48345D2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7957" lvl="2" indent="-287957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Font typeface="Tahoma" panose="020B0604030504040204" pitchFamily="34" charset="0"/>
              <a:buChar char="●"/>
              <a:defRPr/>
            </a:pPr>
            <a:r>
              <a:rPr lang="en-CA" noProof="0" dirty="0"/>
              <a:t>The predecessor</a:t>
            </a:r>
            <a:r>
              <a:rPr lang="en-CA" baseline="0" noProof="0" dirty="0"/>
              <a:t> of the ISQ</a:t>
            </a:r>
            <a:r>
              <a:rPr lang="en-CA" noProof="0" dirty="0"/>
              <a:t>, the</a:t>
            </a:r>
            <a:r>
              <a:rPr lang="en-CA" baseline="0" noProof="0" dirty="0"/>
              <a:t> </a:t>
            </a:r>
            <a:r>
              <a:rPr lang="en-CA" noProof="0" dirty="0"/>
              <a:t>BSQ, was created in 1913.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67ACEBE-8361-929F-B8F6-E71E06A3FB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2111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5AE28-FC56-DC96-2916-43E785167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1C206B0-53C7-A967-8067-C4CD8CDB38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050EF8-BD78-6ADE-C83E-54EBB69195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7957" lvl="2" indent="-287957" defTabSz="914266"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Font typeface="Tahoma" panose="020B0604030504040204" pitchFamily="34" charset="0"/>
              <a:buChar char="●"/>
              <a:defRPr/>
            </a:pPr>
            <a:r>
              <a:rPr lang="en-CA" noProof="0" dirty="0"/>
              <a:t>The ISQ’s predecessor, the</a:t>
            </a:r>
            <a:r>
              <a:rPr lang="en-CA" baseline="0" noProof="0" dirty="0"/>
              <a:t> </a:t>
            </a:r>
            <a:r>
              <a:rPr lang="en-CA" noProof="0" dirty="0"/>
              <a:t>BSQ, was created in 1913.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22B372-651F-1253-B016-3DD320003C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4331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7844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167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66">
              <a:defRPr/>
            </a:pPr>
            <a:endParaRPr lang="fr-CA" sz="110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7886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C7EED-13D2-5045-D12E-7DF7AA81D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C992B8C-C07E-8E09-3086-4F88A501FC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7D89D24-6433-7561-2C5E-2CE9B13E5D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66">
              <a:defRPr/>
            </a:pPr>
            <a:endParaRPr lang="fr-CA" sz="110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DFAE3C-6A27-4FB2-D411-B19DE77C6D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5516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494F8-B563-D8E8-7653-E1444942D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A2E8A283-5184-0E7F-E25D-34E7DB7E08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0D65816-062A-E63E-E2FA-832F4A17C5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DBB517-BD5E-BA59-72EE-DB32D3F873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866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8A153-0F2C-931D-9E90-8ED7DFFA3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38996BEA-6527-7B7A-CF2F-DFE72B0E59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D01EF63-97A0-CA36-363E-6AB7586503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8BB934-0064-EAA1-C031-C6D9847E64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38E33-DCE2-497F-A47A-C2742E759493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537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441700" y="1122363"/>
            <a:ext cx="7975600" cy="2387600"/>
          </a:xfrm>
          <a:prstGeom prst="rect">
            <a:avLst/>
          </a:prstGeom>
        </p:spPr>
        <p:txBody>
          <a:bodyPr anchor="b"/>
          <a:lstStyle>
            <a:lvl1pPr algn="ctr">
              <a:defRPr sz="40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441700" y="3602038"/>
            <a:ext cx="79756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Sous-titre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073592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49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2108200" y="1122363"/>
            <a:ext cx="7975600" cy="2387600"/>
          </a:xfrm>
          <a:prstGeom prst="rect">
            <a:avLst/>
          </a:prstGeom>
        </p:spPr>
        <p:txBody>
          <a:bodyPr anchor="b"/>
          <a:lstStyle>
            <a:lvl1pPr algn="ctr">
              <a:defRPr sz="40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section</a:t>
            </a:r>
            <a:endParaRPr lang="fr-CA"/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08200" y="3602038"/>
            <a:ext cx="79756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Sous-titre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4930879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0" hasCustomPrompt="1"/>
          </p:nvPr>
        </p:nvSpPr>
        <p:spPr>
          <a:xfrm>
            <a:off x="2267999" y="1908000"/>
            <a:ext cx="9630000" cy="400992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FontTx/>
              <a:buNone/>
              <a:defRPr sz="2200" baseline="0">
                <a:solidFill>
                  <a:srgbClr val="000000"/>
                </a:solidFill>
              </a:defRPr>
            </a:lvl2pPr>
            <a:lvl3pPr marL="288000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Tahoma" panose="020B0604030504040204" pitchFamily="34" charset="0"/>
              <a:buChar char="●"/>
              <a:defRPr sz="2200">
                <a:solidFill>
                  <a:srgbClr val="000000"/>
                </a:solidFill>
              </a:defRPr>
            </a:lvl3pPr>
            <a:lvl4pPr marL="538163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200">
                <a:solidFill>
                  <a:srgbClr val="000000"/>
                </a:solidFill>
              </a:defRPr>
            </a:lvl4pPr>
            <a:lvl5pPr marL="717550" indent="-177800">
              <a:lnSpc>
                <a:spcPct val="100000"/>
              </a:lnSpc>
              <a:spcBef>
                <a:spcPts val="9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-"/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/>
              <a:t>Titre 02</a:t>
            </a:r>
          </a:p>
          <a:p>
            <a:pPr lvl="1"/>
            <a:r>
              <a:rPr lang="fr-FR"/>
              <a:t>Texte courant</a:t>
            </a:r>
          </a:p>
          <a:p>
            <a:pPr lvl="2"/>
            <a:r>
              <a:rPr lang="fr-FR"/>
              <a:t>Texte puce premier niveau</a:t>
            </a:r>
          </a:p>
          <a:p>
            <a:pPr lvl="3"/>
            <a:r>
              <a:rPr lang="fr-FR"/>
              <a:t>Texte puce deuxième niveau</a:t>
            </a:r>
          </a:p>
          <a:p>
            <a:pPr lvl="4"/>
            <a:r>
              <a:rPr lang="fr-FR"/>
              <a:t>Texte puce troisième niveau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24400" y="63052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4D5D5"/>
                </a:solidFill>
              </a:defRPr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2267999" y="1"/>
            <a:ext cx="9630000" cy="162972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6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01 de la diapositive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8641026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185" userDrawn="1">
          <p15:clr>
            <a:srgbClr val="FBAE40"/>
          </p15:clr>
        </p15:guide>
        <p15:guide id="2" pos="749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sur 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261963" y="1907998"/>
            <a:ext cx="9630000" cy="2905301"/>
          </a:xfrm>
          <a:prstGeom prst="rect">
            <a:avLst/>
          </a:prstGeom>
        </p:spPr>
        <p:txBody>
          <a:bodyPr lIns="0" tIns="0" rIns="0" bIns="0" numCol="2" spcCol="21600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Tx/>
              <a:buNone/>
              <a:defRPr sz="2400" b="1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FontTx/>
              <a:buNone/>
              <a:defRPr sz="2200" baseline="0">
                <a:solidFill>
                  <a:srgbClr val="000000"/>
                </a:solidFill>
              </a:defRPr>
            </a:lvl2pPr>
            <a:lvl3pPr marL="288000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Tahoma" panose="020B0604030504040204" pitchFamily="34" charset="0"/>
              <a:buChar char="●"/>
              <a:defRPr sz="2200" baseline="0">
                <a:solidFill>
                  <a:srgbClr val="000000"/>
                </a:solidFill>
              </a:defRPr>
            </a:lvl3pPr>
            <a:lvl4pPr marL="540000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200" baseline="0">
                <a:solidFill>
                  <a:srgbClr val="000000"/>
                </a:solidFill>
              </a:defRPr>
            </a:lvl4pPr>
            <a:lvl5pPr marL="715963" indent="-174625">
              <a:lnSpc>
                <a:spcPct val="100000"/>
              </a:lnSpc>
              <a:spcBef>
                <a:spcPts val="9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-"/>
              <a:defRPr sz="22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/>
              <a:t>Titre 02</a:t>
            </a:r>
          </a:p>
          <a:p>
            <a:pPr lvl="1"/>
            <a:r>
              <a:rPr lang="fr-FR"/>
              <a:t>Texte courant</a:t>
            </a:r>
          </a:p>
          <a:p>
            <a:pPr lvl="2"/>
            <a:r>
              <a:rPr lang="fr-FR"/>
              <a:t>Texte puce premier niveau</a:t>
            </a:r>
          </a:p>
          <a:p>
            <a:pPr lvl="3"/>
            <a:r>
              <a:rPr lang="fr-FR"/>
              <a:t>Texte puce deuxième niveau</a:t>
            </a:r>
          </a:p>
          <a:p>
            <a:pPr lvl="4"/>
            <a:r>
              <a:rPr lang="fr-FR"/>
              <a:t>Texte puce troisième niveau</a:t>
            </a:r>
          </a:p>
          <a:p>
            <a:pPr lvl="0"/>
            <a:endParaRPr lang="fr-FR"/>
          </a:p>
          <a:p>
            <a:pPr lvl="0"/>
            <a:r>
              <a:rPr lang="fr-FR"/>
              <a:t>Titre 02</a:t>
            </a:r>
          </a:p>
          <a:p>
            <a:pPr lvl="1"/>
            <a:r>
              <a:rPr lang="fr-FR"/>
              <a:t>Texte courant</a:t>
            </a:r>
          </a:p>
          <a:p>
            <a:pPr lvl="2"/>
            <a:r>
              <a:rPr lang="fr-FR"/>
              <a:t>Texte puce premier niveau</a:t>
            </a:r>
          </a:p>
          <a:p>
            <a:pPr lvl="3"/>
            <a:r>
              <a:rPr lang="fr-FR"/>
              <a:t>Texte puce deuxième niveau</a:t>
            </a:r>
          </a:p>
          <a:p>
            <a:pPr lvl="4"/>
            <a:r>
              <a:rPr lang="fr-FR"/>
              <a:t>Texte puce troisième niveau</a:t>
            </a:r>
          </a:p>
          <a:p>
            <a:pPr lvl="4"/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24400" y="63052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4D5D5"/>
                </a:solidFill>
              </a:defRPr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2261963" y="1"/>
            <a:ext cx="9630000" cy="162972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6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01 de la diapositive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2684090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185" userDrawn="1">
          <p15:clr>
            <a:srgbClr val="FBAE40"/>
          </p15:clr>
        </p15:guide>
        <p15:guide id="2" pos="749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contenu et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Espace réservé du contenu 3"/>
          <p:cNvSpPr>
            <a:spLocks noGrp="1"/>
          </p:cNvSpPr>
          <p:nvPr>
            <p:ph sz="quarter" idx="11" hasCustomPrompt="1"/>
          </p:nvPr>
        </p:nvSpPr>
        <p:spPr>
          <a:xfrm>
            <a:off x="8743180" y="1908000"/>
            <a:ext cx="3147619" cy="40099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144000" tIns="144000" rIns="144000" bIns="14400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Tx/>
              <a:buNone/>
              <a:defRPr sz="18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300"/>
              </a:spcAft>
              <a:buFontTx/>
              <a:buNone/>
              <a:defRPr sz="1800" baseline="0">
                <a:solidFill>
                  <a:srgbClr val="000000"/>
                </a:solidFill>
              </a:defRPr>
            </a:lvl2pPr>
            <a:lvl3pPr marL="288000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Tahoma" panose="020B0604030504040204" pitchFamily="34" charset="0"/>
              <a:buChar char="●"/>
              <a:defRPr sz="1800">
                <a:solidFill>
                  <a:srgbClr val="000000"/>
                </a:solidFill>
              </a:defRPr>
            </a:lvl3pPr>
            <a:lvl4pPr marL="538163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1800">
                <a:solidFill>
                  <a:srgbClr val="000000"/>
                </a:solidFill>
              </a:defRPr>
            </a:lvl4pPr>
            <a:lvl5pPr marL="717550" indent="-177800">
              <a:lnSpc>
                <a:spcPct val="100000"/>
              </a:lnSpc>
              <a:spcBef>
                <a:spcPts val="9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-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/>
              <a:t>Titre d’encadré</a:t>
            </a:r>
          </a:p>
          <a:p>
            <a:pPr lvl="1"/>
            <a:r>
              <a:rPr lang="fr-FR"/>
              <a:t>Texte courant</a:t>
            </a:r>
          </a:p>
          <a:p>
            <a:pPr lvl="2"/>
            <a:r>
              <a:rPr lang="fr-FR"/>
              <a:t>Texte puce premier niveau</a:t>
            </a:r>
          </a:p>
          <a:p>
            <a:pPr lvl="3"/>
            <a:r>
              <a:rPr lang="fr-FR"/>
              <a:t>Texte puce deuxième niveau</a:t>
            </a:r>
          </a:p>
          <a:p>
            <a:pPr lvl="4"/>
            <a:r>
              <a:rPr lang="fr-FR"/>
              <a:t>Texte puce troisième niveau</a:t>
            </a:r>
          </a:p>
        </p:txBody>
      </p:sp>
      <p:sp>
        <p:nvSpPr>
          <p:cNvPr id="8" name="Espace réservé du contenu 3"/>
          <p:cNvSpPr>
            <a:spLocks noGrp="1"/>
          </p:cNvSpPr>
          <p:nvPr>
            <p:ph sz="quarter" idx="12" hasCustomPrompt="1"/>
          </p:nvPr>
        </p:nvSpPr>
        <p:spPr>
          <a:xfrm>
            <a:off x="2261963" y="1908000"/>
            <a:ext cx="6295238" cy="4009920"/>
          </a:xfrm>
          <a:prstGeom prst="rect">
            <a:avLst/>
          </a:prstGeom>
        </p:spPr>
        <p:txBody>
          <a:bodyPr lIns="0" tIns="0" rIns="28800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FontTx/>
              <a:buNone/>
              <a:defRPr sz="2200" baseline="0">
                <a:solidFill>
                  <a:srgbClr val="000000"/>
                </a:solidFill>
              </a:defRPr>
            </a:lvl2pPr>
            <a:lvl3pPr marL="288000" indent="-288000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Tahoma" panose="020B0604030504040204" pitchFamily="34" charset="0"/>
              <a:buChar char="●"/>
              <a:defRPr sz="2200">
                <a:solidFill>
                  <a:srgbClr val="000000"/>
                </a:solidFill>
              </a:defRPr>
            </a:lvl3pPr>
            <a:lvl4pPr marL="538163" indent="-287338">
              <a:lnSpc>
                <a:spcPct val="100000"/>
              </a:lnSpc>
              <a:spcBef>
                <a:spcPts val="9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200">
                <a:solidFill>
                  <a:srgbClr val="000000"/>
                </a:solidFill>
              </a:defRPr>
            </a:lvl4pPr>
            <a:lvl5pPr marL="714375" indent="-171450">
              <a:lnSpc>
                <a:spcPct val="100000"/>
              </a:lnSpc>
              <a:spcBef>
                <a:spcPts val="9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-"/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/>
              <a:t>Titre 02</a:t>
            </a:r>
          </a:p>
          <a:p>
            <a:pPr lvl="1"/>
            <a:r>
              <a:rPr lang="fr-FR"/>
              <a:t>Texte courant </a:t>
            </a:r>
          </a:p>
          <a:p>
            <a:pPr lvl="2"/>
            <a:r>
              <a:rPr lang="fr-FR"/>
              <a:t>Texte puce premier niveau</a:t>
            </a:r>
          </a:p>
          <a:p>
            <a:pPr lvl="3"/>
            <a:r>
              <a:rPr lang="fr-FR"/>
              <a:t>Texte puce deuxième niveau</a:t>
            </a:r>
          </a:p>
          <a:p>
            <a:pPr lvl="4"/>
            <a:r>
              <a:rPr lang="fr-FR"/>
              <a:t>Texte puce troisième niveau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2261963" y="1"/>
            <a:ext cx="9630000" cy="162972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6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01 de la diapositive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28165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2261963" y="1"/>
            <a:ext cx="9630000" cy="162972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6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01 de la diapositive</a:t>
            </a:r>
            <a:endParaRPr lang="fr-CA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2"/>
          </p:nvPr>
        </p:nvSpPr>
        <p:spPr>
          <a:xfrm>
            <a:off x="2261963" y="2556000"/>
            <a:ext cx="9630000" cy="293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accent3">
                    <a:lumMod val="1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1963" y="1908000"/>
            <a:ext cx="9630000" cy="479550"/>
          </a:xfrm>
          <a:prstGeom prst="rect">
            <a:avLst/>
          </a:prstGeom>
        </p:spPr>
        <p:txBody>
          <a:bodyPr lIns="0" tIns="0" rIns="0" bIns="72000" anchor="b" anchorCtr="0">
            <a:noAutofit/>
          </a:bodyPr>
          <a:lstStyle>
            <a:lvl1pPr marL="0" indent="0">
              <a:lnSpc>
                <a:spcPts val="1900"/>
              </a:lnSpc>
              <a:buNone/>
              <a:defRPr sz="18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Style du texte pour le titre de figure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2261963" y="2412000"/>
            <a:ext cx="96300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2262188" y="5626100"/>
            <a:ext cx="9629775" cy="368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/>
              <a:t>Source : Institut de la statistique du Québec.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8987031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185" userDrawn="1">
          <p15:clr>
            <a:srgbClr val="FBAE40"/>
          </p15:clr>
        </p15:guide>
        <p15:guide id="2" pos="749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2261963" y="1"/>
            <a:ext cx="9630000" cy="162972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600" spc="50" baseline="0">
                <a:solidFill>
                  <a:schemeClr val="bg2"/>
                </a:solidFill>
              </a:defRPr>
            </a:lvl1pPr>
          </a:lstStyle>
          <a:p>
            <a:r>
              <a:rPr lang="fr-FR"/>
              <a:t>Titre 01 de la diapositive</a:t>
            </a:r>
            <a:endParaRPr lang="fr-CA"/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1"/>
          </p:nvPr>
        </p:nvSpPr>
        <p:spPr>
          <a:xfrm>
            <a:off x="2261963" y="1872000"/>
            <a:ext cx="9630000" cy="421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rgbClr val="000000"/>
                </a:solidFill>
              </a:defRPr>
            </a:lvl1pPr>
          </a:lstStyle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42891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185" userDrawn="1">
          <p15:clr>
            <a:srgbClr val="FBAE40"/>
          </p15:clr>
        </p15:guide>
        <p15:guide id="2" pos="749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24400" y="63052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fld id="{3B0CA1FD-90C7-461F-8639-3B27778FAA49}" type="slidenum">
              <a:rPr lang="fr-CA" smtClean="0"/>
              <a:t>‹n°›</a:t>
            </a:fld>
            <a:endParaRPr lang="fr-CA"/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0D58ADA3-52E3-52B9-914A-C0CCC81BFE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90806" y="5924549"/>
            <a:ext cx="636523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29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2" r:id="rId3"/>
    <p:sldLayoutId id="2147483651" r:id="rId4"/>
    <p:sldLayoutId id="2147483655" r:id="rId5"/>
    <p:sldLayoutId id="2147483653" r:id="rId6"/>
    <p:sldLayoutId id="2147483654" r:id="rId7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0.png"/><Relationship Id="rId3" Type="http://schemas.openxmlformats.org/officeDocument/2006/relationships/tags" Target="../tags/tag70.xml"/><Relationship Id="rId7" Type="http://schemas.openxmlformats.org/officeDocument/2006/relationships/image" Target="../media/image6.png"/><Relationship Id="rId12" Type="http://schemas.openxmlformats.org/officeDocument/2006/relationships/hyperlink" Target="https://www.linkedin.com/company/institut-de-la-statistique-du-quebec" TargetMode="External"/><Relationship Id="rId2" Type="http://schemas.openxmlformats.org/officeDocument/2006/relationships/tags" Target="../tags/tag69.xml"/><Relationship Id="rId16" Type="http://schemas.openxmlformats.org/officeDocument/2006/relationships/image" Target="../media/image13.svg"/><Relationship Id="rId1" Type="http://schemas.openxmlformats.org/officeDocument/2006/relationships/tags" Target="../tags/tag68.xml"/><Relationship Id="rId6" Type="http://schemas.openxmlformats.org/officeDocument/2006/relationships/hyperlink" Target="https://www.facebook.com/statquebec" TargetMode="External"/><Relationship Id="rId11" Type="http://schemas.openxmlformats.org/officeDocument/2006/relationships/image" Target="../media/image9.svg"/><Relationship Id="rId5" Type="http://schemas.openxmlformats.org/officeDocument/2006/relationships/hyperlink" Target="statistique.quebec.ca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.xml"/><Relationship Id="rId9" Type="http://schemas.openxmlformats.org/officeDocument/2006/relationships/hyperlink" Target="https://www.youtube.com/channel/UCv6d1ORBM-H-013ZcHfF3eA" TargetMode="External"/><Relationship Id="rId1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/>
              <a:t>Quebec Economic Statistics</a:t>
            </a:r>
            <a:br>
              <a:rPr lang="en-CA" dirty="0"/>
            </a:br>
            <a:r>
              <a:rPr lang="en-CA" dirty="0"/>
              <a:t>Produced by the ISQ</a:t>
            </a:r>
            <a:br>
              <a:rPr lang="fr-CA" dirty="0"/>
            </a:br>
            <a:endParaRPr lang="fr-CA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 dirty="0"/>
          </a:p>
          <a:p>
            <a:r>
              <a:rPr lang="en-CA" noProof="0" dirty="0"/>
              <a:t>September 2025</a:t>
            </a:r>
          </a:p>
        </p:txBody>
      </p:sp>
    </p:spTree>
    <p:extLst>
      <p:ext uri="{BB962C8B-B14F-4D97-AF65-F5344CB8AC3E}">
        <p14:creationId xmlns:p14="http://schemas.microsoft.com/office/powerpoint/2010/main" val="89120634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2115238"/>
            <a:ext cx="8990551" cy="3730926"/>
          </a:xfrm>
        </p:spPr>
        <p:txBody>
          <a:bodyPr>
            <a:normAutofit lnSpcReduction="10000"/>
          </a:bodyPr>
          <a:lstStyle/>
          <a:p>
            <a:pPr marL="630900" marR="0" lvl="2" indent="-342900" fontAlgn="auto">
              <a:lnSpc>
                <a:spcPct val="140000"/>
              </a:lnSpc>
              <a:spcBef>
                <a:spcPts val="600"/>
              </a:spcBef>
              <a:buSzTx/>
              <a:defRPr/>
            </a:pPr>
            <a:r>
              <a:rPr lang="en-CA" sz="2400" noProof="0" dirty="0"/>
              <a:t>ISQ expertise in terms of sub-annual macroeconomic data </a:t>
            </a:r>
            <a:br>
              <a:rPr lang="en-CA" sz="2400" noProof="0" dirty="0"/>
            </a:br>
            <a:r>
              <a:rPr lang="en-CA" sz="2400" noProof="0" dirty="0"/>
              <a:t>for Quebec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Recent sub-annual estimates </a:t>
            </a:r>
          </a:p>
          <a:p>
            <a:pPr marL="1594350" lvl="6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Provide an indication of GDP growth for Quebec for the current year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Specific knowledge about Quebec</a:t>
            </a:r>
          </a:p>
          <a:p>
            <a:pPr marL="1594350" lvl="6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Example: Quebec government accounting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Its own surveys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noProof="0" dirty="0">
                <a:solidFill>
                  <a:srgbClr val="002060"/>
                </a:solidFill>
                <a:latin typeface="Tahoma"/>
              </a:rPr>
              <a:t>Network of contacts in Quebec</a:t>
            </a:r>
          </a:p>
          <a:p>
            <a:pPr marL="288000" marR="0" lvl="2" indent="-2880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SzTx/>
              <a:buFont typeface="Tahoma" panose="020B0604030504040204" pitchFamily="34" charset="0"/>
              <a:buChar char="●"/>
              <a:defRPr/>
            </a:pPr>
            <a:endParaRPr lang="en-CA" sz="2400" noProof="0" dirty="0">
              <a:solidFill>
                <a:srgbClr val="002060"/>
              </a:solidFill>
              <a:latin typeface="Tahoma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10</a:t>
            </a:fld>
            <a:endParaRPr lang="fr-CA"/>
          </a:p>
        </p:txBody>
      </p:sp>
      <p:sp>
        <p:nvSpPr>
          <p:cNvPr id="6" name="Titre 5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Complementarity with Statistics Canada</a:t>
            </a:r>
          </a:p>
        </p:txBody>
      </p:sp>
    </p:spTree>
    <p:extLst>
      <p:ext uri="{BB962C8B-B14F-4D97-AF65-F5344CB8AC3E}">
        <p14:creationId xmlns:p14="http://schemas.microsoft.com/office/powerpoint/2010/main" val="89937640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FAD12-B918-B72D-6CDB-5F5CAC0F8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CA2BAB-C778-4D5A-C3E2-42008A9BA01F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2115238"/>
            <a:ext cx="9152857" cy="3730926"/>
          </a:xfrm>
        </p:spPr>
        <p:txBody>
          <a:bodyPr>
            <a:normAutofit/>
          </a:bodyPr>
          <a:lstStyle/>
          <a:p>
            <a:pPr marL="630900" lvl="2" indent="-342900">
              <a:lnSpc>
                <a:spcPct val="140000"/>
              </a:lnSpc>
              <a:spcAft>
                <a:spcPts val="1200"/>
              </a:spcAft>
              <a:defRPr/>
            </a:pPr>
            <a:r>
              <a:rPr lang="en-CA" sz="2400" noProof="0" dirty="0"/>
              <a:t>Regular bilateral discussions with Statistics Canada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sz="1700" noProof="0" dirty="0">
                <a:solidFill>
                  <a:srgbClr val="002060"/>
                </a:solidFill>
                <a:latin typeface="Tahoma"/>
              </a:rPr>
              <a:t>Information and knowledge are shared between the ISQ and Statistics Canada.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sz="1700" noProof="0" dirty="0">
                <a:solidFill>
                  <a:srgbClr val="002060"/>
                </a:solidFill>
                <a:latin typeface="Tahoma"/>
              </a:rPr>
              <a:t>Sharing of estimation methods during specific events </a:t>
            </a:r>
          </a:p>
          <a:p>
            <a:pPr marL="1594350" lvl="6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en-CA" sz="1700" noProof="0" dirty="0">
                <a:solidFill>
                  <a:srgbClr val="002060"/>
                </a:solidFill>
                <a:latin typeface="Tahoma"/>
              </a:rPr>
              <a:t>Example: strikes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en-CA" sz="1700" noProof="0" dirty="0">
                <a:solidFill>
                  <a:srgbClr val="002060"/>
                </a:solidFill>
                <a:latin typeface="Tahoma"/>
              </a:rPr>
              <a:t>The ISQ uses its expertise when analyzing Statistics Canada’s estimates</a:t>
            </a:r>
          </a:p>
          <a:p>
            <a:pPr marL="1594350" lvl="6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en-CA" sz="1700" noProof="0" dirty="0">
                <a:solidFill>
                  <a:srgbClr val="002060"/>
                </a:solidFill>
                <a:latin typeface="Tahoma"/>
              </a:rPr>
              <a:t>Example: work in progress by Statistics Canada (preliminary estimates)</a:t>
            </a:r>
          </a:p>
          <a:p>
            <a:pPr marL="1080000" lvl="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endParaRPr lang="en-CA" sz="1700" noProof="0" dirty="0">
              <a:solidFill>
                <a:srgbClr val="002060"/>
              </a:solidFill>
              <a:latin typeface="Tahoma"/>
            </a:endParaRPr>
          </a:p>
          <a:p>
            <a:pPr marL="288000" marR="0" lvl="2" indent="-2880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1200"/>
              </a:spcAft>
              <a:buClr>
                <a:srgbClr val="21C6DA"/>
              </a:buClr>
              <a:buSzTx/>
              <a:buFont typeface="Tahoma" panose="020B0604030504040204" pitchFamily="34" charset="0"/>
              <a:buChar char="●"/>
              <a:defRPr/>
            </a:pPr>
            <a:endParaRPr lang="en-CA" sz="2400" noProof="0" dirty="0">
              <a:solidFill>
                <a:srgbClr val="002060"/>
              </a:solidFill>
              <a:latin typeface="Tahoma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EBE670-B80E-7D37-0F04-E3A1C059D4AC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11</a:t>
            </a:fld>
            <a:endParaRPr lang="fr-CA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C1A6B057-0F68-02AA-FA01-AF40E855A219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Complementarity with Statistics Canada</a:t>
            </a:r>
          </a:p>
        </p:txBody>
      </p:sp>
    </p:spTree>
    <p:extLst>
      <p:ext uri="{BB962C8B-B14F-4D97-AF65-F5344CB8AC3E}">
        <p14:creationId xmlns:p14="http://schemas.microsoft.com/office/powerpoint/2010/main" val="318029333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12EB9-7A8A-C382-0E5A-4A97FAC4D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AC7D4-15AE-6740-80C0-F5A0780E0C8E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51682" y="1122363"/>
            <a:ext cx="8645384" cy="2387600"/>
          </a:xfrm>
        </p:spPr>
        <p:txBody>
          <a:bodyPr/>
          <a:lstStyle/>
          <a:p>
            <a:r>
              <a:rPr lang="en-CA" noProof="0" dirty="0"/>
              <a:t>Consistency with </a:t>
            </a:r>
            <a:br>
              <a:rPr lang="en-CA" noProof="0" dirty="0"/>
            </a:br>
            <a:r>
              <a:rPr lang="en-CA" noProof="0" dirty="0"/>
              <a:t>Statistics Canada data:</a:t>
            </a:r>
            <a:br>
              <a:rPr lang="en-CA" noProof="0" dirty="0"/>
            </a:br>
            <a:r>
              <a:rPr lang="en-CA" noProof="0" dirty="0"/>
              <a:t>production steps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EC39F9-8766-D8BD-D199-B771D049FED8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7228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7FABE-9DAE-3393-B482-25A91AEA0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3E30EC8-E596-0CDF-3E2F-97EF182986FD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en-CA" noProof="0" dirty="0"/>
              <a:t>Procedure example: </a:t>
            </a:r>
          </a:p>
          <a:p>
            <a:pPr lvl="1"/>
            <a:r>
              <a:rPr lang="en-CA" noProof="0" dirty="0"/>
              <a:t>Step 1: Series modelling (monthly or quarterly)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We choose a model (one or more variables).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lvl="1"/>
            <a:r>
              <a:rPr lang="en-CA" noProof="0" dirty="0"/>
              <a:t>Step 2: Annual predictive test for the series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We annualize the series and compare it to Statistics Canada’s benchmark in terms of movement.</a:t>
            </a:r>
          </a:p>
          <a:p>
            <a:pPr lvl="1"/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BBB1787-6F5D-D34F-E7AD-429289EA4202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13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5ED93CA-E83B-5FB3-3504-6A521C2E1A5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Estimation of sub-annual data</a:t>
            </a:r>
          </a:p>
        </p:txBody>
      </p:sp>
    </p:spTree>
    <p:extLst>
      <p:ext uri="{BB962C8B-B14F-4D97-AF65-F5344CB8AC3E}">
        <p14:creationId xmlns:p14="http://schemas.microsoft.com/office/powerpoint/2010/main" val="253832411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A123C-03FA-E162-66C6-355D1771E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7EF5CC2-93B8-ECF0-4244-504B21340E6D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CA" noProof="0" dirty="0"/>
              <a:t>Step 3: Estimation of seasonally adjusted series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We estimate the series from the start of the period until the current period. </a:t>
            </a:r>
          </a:p>
          <a:p>
            <a:pPr lvl="1"/>
            <a:endParaRPr lang="en-CA" noProof="0" dirty="0"/>
          </a:p>
          <a:p>
            <a:pPr lvl="1"/>
            <a:r>
              <a:rPr lang="en-CA" noProof="0" dirty="0"/>
              <a:t>Step 4: Harmonization of series with Statistics Canada 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We benchmark the estimated series based on Statistics Canada’s annual data for Quebec.</a:t>
            </a:r>
          </a:p>
          <a:p>
            <a:pPr lvl="1"/>
            <a:endParaRPr lang="en-CA" noProof="0" dirty="0"/>
          </a:p>
          <a:p>
            <a:pPr lvl="1"/>
            <a:r>
              <a:rPr lang="en-CA" b="1" noProof="0" dirty="0"/>
              <a:t>The sub-annual data estimated by the ISQ then becomes the </a:t>
            </a:r>
            <a:br>
              <a:rPr lang="en-CA" b="1" noProof="0" dirty="0"/>
            </a:br>
            <a:r>
              <a:rPr lang="en-CA" b="1" noProof="0" dirty="0"/>
              <a:t>official data for Quebec</a:t>
            </a:r>
            <a:r>
              <a:rPr lang="en-CA" b="1" noProof="0"/>
              <a:t>, particularly </a:t>
            </a:r>
            <a:r>
              <a:rPr lang="en-CA" b="1" noProof="0" dirty="0"/>
              <a:t>for non-benchmark years. 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AE2E630-3C7F-2ADE-5DF8-C496BFB28CF8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14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41A1E77-C38B-5E76-F0A5-5F4D0172799A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Estimation of sub-annual data</a:t>
            </a:r>
          </a:p>
        </p:txBody>
      </p:sp>
    </p:spTree>
    <p:extLst>
      <p:ext uri="{BB962C8B-B14F-4D97-AF65-F5344CB8AC3E}">
        <p14:creationId xmlns:p14="http://schemas.microsoft.com/office/powerpoint/2010/main" val="324201340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D7851-3B4A-D86F-C0BC-16605D6D5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B29FC-3A9D-D342-7B5F-1BE6E46C4F3D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51682" y="1122363"/>
            <a:ext cx="8645384" cy="2387600"/>
          </a:xfrm>
        </p:spPr>
        <p:txBody>
          <a:bodyPr/>
          <a:lstStyle/>
          <a:p>
            <a:r>
              <a:rPr lang="fr-CA"/>
              <a:t>Data sources 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763EC6-642C-75D5-E028-BD45D0B78738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065047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74815-29CD-D192-E4D8-998D50CE1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C286577-53A5-4961-0765-AF250B30BD37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en-CA" noProof="0" dirty="0"/>
              <a:t>Federal government data:</a:t>
            </a:r>
          </a:p>
          <a:p>
            <a:pPr marL="881063" lvl="3" indent="-342900">
              <a:buFont typeface="Arial" panose="020B0604020202020204" pitchFamily="34" charset="0"/>
              <a:buChar char="•"/>
            </a:pPr>
            <a:r>
              <a:rPr lang="en-CA" noProof="0" dirty="0"/>
              <a:t>Statistics Canada</a:t>
            </a:r>
          </a:p>
          <a:p>
            <a:pPr marL="1440000" lvl="4" indent="-342900">
              <a:buFont typeface="Arial" panose="020B0604020202020204" pitchFamily="34" charset="0"/>
              <a:buChar char="•"/>
            </a:pPr>
            <a:r>
              <a:rPr lang="en-CA" noProof="0" dirty="0"/>
              <a:t>Statistical products (e.g. Quebec annual GDP, etc.) </a:t>
            </a:r>
          </a:p>
          <a:p>
            <a:pPr marL="1440000" lvl="4" indent="-342900">
              <a:buFont typeface="Arial" panose="020B0604020202020204" pitchFamily="34" charset="0"/>
              <a:buChar char="•"/>
            </a:pPr>
            <a:r>
              <a:rPr lang="en-CA" noProof="0" dirty="0"/>
              <a:t>Survey data</a:t>
            </a:r>
          </a:p>
          <a:p>
            <a:pPr marL="1800000" lvl="5" indent="-342900">
              <a:buFont typeface="Wingdings" panose="05000000000000000000" pitchFamily="2" charset="2"/>
              <a:buChar char="Ø"/>
            </a:pPr>
            <a:r>
              <a:rPr lang="en-CA" noProof="0" dirty="0"/>
              <a:t>We sometimes request oversampling so data can be broken down by region.</a:t>
            </a:r>
          </a:p>
          <a:p>
            <a:pPr marL="881063" lvl="3" indent="-342900">
              <a:buFont typeface="Arial" panose="020B0604020202020204" pitchFamily="34" charset="0"/>
              <a:buChar char="•"/>
            </a:pPr>
            <a:r>
              <a:rPr lang="en-CA" noProof="0" dirty="0"/>
              <a:t>Canada Revenue Agency</a:t>
            </a:r>
          </a:p>
          <a:p>
            <a:pPr marL="881063" lvl="3" indent="-342900">
              <a:buFont typeface="Arial" panose="020B0604020202020204" pitchFamily="34" charset="0"/>
              <a:buChar char="•"/>
            </a:pPr>
            <a:r>
              <a:rPr lang="en-CA" noProof="0" dirty="0"/>
              <a:t>Fisheries and Oceans Canada</a:t>
            </a:r>
          </a:p>
          <a:p>
            <a:pPr marL="881063" lvl="3" indent="-342900">
              <a:buFont typeface="Arial" panose="020B0604020202020204" pitchFamily="34" charset="0"/>
              <a:buChar char="•"/>
            </a:pPr>
            <a:r>
              <a:rPr lang="en-CA" noProof="0" dirty="0"/>
              <a:t>Agriculture and Agri-Food Canada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101D69E-BE9C-3B92-9872-E384D8FA1B4F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16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48465A5-56B3-05C8-A099-5038C98E7386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Data sources </a:t>
            </a:r>
          </a:p>
        </p:txBody>
      </p:sp>
    </p:spTree>
    <p:extLst>
      <p:ext uri="{BB962C8B-B14F-4D97-AF65-F5344CB8AC3E}">
        <p14:creationId xmlns:p14="http://schemas.microsoft.com/office/powerpoint/2010/main" val="336803254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A5C6D-60E5-F6D4-B5C5-0727FEA1F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A890D6B-9519-8965-ADDD-82404C2DDEC0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fr-CA"/>
              <a:t>Quebec data: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fr-CA"/>
              <a:t>ISQ data 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fr-CA"/>
              <a:t>Quebec ministry and agency data</a:t>
            </a:r>
          </a:p>
          <a:p>
            <a:pPr marL="1060450" lvl="4" indent="-342900"/>
            <a:r>
              <a:rPr lang="fr-CA"/>
              <a:t>Ministry of Finance, Revenu Quebec, health and education networks, etc.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fr-CA"/>
              <a:t>Quebec government corporation data</a:t>
            </a:r>
          </a:p>
          <a:p>
            <a:pPr marL="1060450" lvl="4" indent="-342900">
              <a:buFont typeface="Tahoma" panose="020B0604030504040204" pitchFamily="34" charset="0"/>
              <a:buChar char="-"/>
            </a:pPr>
            <a:r>
              <a:rPr lang="fr-CA"/>
              <a:t>Electricity sales, hours worked in construction, lottery and gambling sales, cannabis sales, financial statements, etc.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2F5F843-1CC6-639A-8E25-D2533DE1B336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17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A72F0FA-2E24-796D-E94D-70867F8E75B0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Data sources </a:t>
            </a:r>
          </a:p>
        </p:txBody>
      </p:sp>
    </p:spTree>
    <p:extLst>
      <p:ext uri="{BB962C8B-B14F-4D97-AF65-F5344CB8AC3E}">
        <p14:creationId xmlns:p14="http://schemas.microsoft.com/office/powerpoint/2010/main" val="259845628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498BC-EE89-1FD5-9C12-051D3C95D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C5E1A35-98FD-F519-9BC0-C27704806F94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en-CA" noProof="0" dirty="0"/>
              <a:t>Types of Quebec data: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ISQ survey data </a:t>
            </a:r>
          </a:p>
          <a:p>
            <a:pPr marL="1060450" lvl="4" indent="-342900"/>
            <a:r>
              <a:rPr lang="en-CA" noProof="0" dirty="0"/>
              <a:t>Mining survey, tourism survey, Quebec investment project survey, etc.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Data produced by the ISQ</a:t>
            </a:r>
          </a:p>
          <a:p>
            <a:pPr marL="1060450" lvl="4" indent="-342900"/>
            <a:r>
              <a:rPr lang="en-CA" noProof="0" dirty="0"/>
              <a:t>Agricultural data, seasonally adjusted exports/imports in constant dollars, etc. 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Administrative sources specific to Quebec</a:t>
            </a:r>
          </a:p>
          <a:p>
            <a:pPr marL="1060450" lvl="4" indent="-342900"/>
            <a:r>
              <a:rPr lang="en-CA" noProof="0" dirty="0"/>
              <a:t>Quebec government accounting, hours worked in construction, hours worked in the education system, etc.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CA732AE-478B-129A-4C17-3917C107535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18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53D71F7-19FA-BC7C-8103-29763A94FF0E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Data sources </a:t>
            </a:r>
          </a:p>
        </p:txBody>
      </p:sp>
    </p:spTree>
    <p:extLst>
      <p:ext uri="{BB962C8B-B14F-4D97-AF65-F5344CB8AC3E}">
        <p14:creationId xmlns:p14="http://schemas.microsoft.com/office/powerpoint/2010/main" val="44450936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09749-A08C-C5F8-510E-36C33DEB9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B9185A-F3B6-23C1-5B58-215A709F671E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51682" y="1122363"/>
            <a:ext cx="8645384" cy="2387600"/>
          </a:xfrm>
        </p:spPr>
        <p:txBody>
          <a:bodyPr/>
          <a:lstStyle/>
          <a:p>
            <a:r>
              <a:rPr lang="en-CA" noProof="0" dirty="0"/>
              <a:t>Methodological issues and challenges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9E6B67-39B5-8767-D83F-19C2139BC1AC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07535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D5AA7-376E-624B-9E92-86BE5FB10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6C7232-DCEA-E5A1-4AA7-5EA63048FE3A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1931831"/>
            <a:ext cx="9267509" cy="4373437"/>
          </a:xfrm>
        </p:spPr>
        <p:txBody>
          <a:bodyPr>
            <a:normAutofit/>
          </a:bodyPr>
          <a:lstStyle/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Brief presentation of the </a:t>
            </a:r>
            <a:r>
              <a:rPr lang="en-CA" sz="2000" dirty="0" err="1"/>
              <a:t>Institut</a:t>
            </a:r>
            <a:r>
              <a:rPr lang="en-CA" sz="2000" dirty="0"/>
              <a:t> de la </a:t>
            </a:r>
            <a:r>
              <a:rPr lang="en-CA" sz="2000" dirty="0" err="1"/>
              <a:t>statistique</a:t>
            </a:r>
            <a:r>
              <a:rPr lang="en-CA" sz="2000" dirty="0"/>
              <a:t> du Québec (ISQ)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Macroeconomic statistics produced by the ISQ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Complementarity with Statistics Canada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Consistency with Statistics Canada data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Data sources specific to Quebec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/>
              <a:t>Methodological issues and challenges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37167B-1C25-B7C0-05D0-307D2F3A0D06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2</a:t>
            </a:fld>
            <a:endParaRPr lang="fr-CA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F18CC65F-5A9E-A993-D56C-C6334ACA4121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Presentation outline</a:t>
            </a:r>
          </a:p>
        </p:txBody>
      </p:sp>
    </p:spTree>
    <p:extLst>
      <p:ext uri="{BB962C8B-B14F-4D97-AF65-F5344CB8AC3E}">
        <p14:creationId xmlns:p14="http://schemas.microsoft.com/office/powerpoint/2010/main" val="2202362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E493E-086E-1ABC-10BE-9D482CB3C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835A2BD-D14C-F7B3-9545-9AF9945E05C7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250163" lvl="3" indent="0">
              <a:buNone/>
            </a:pPr>
            <a:r>
              <a:rPr lang="en-CA" sz="3600" b="1" noProof="0" dirty="0"/>
              <a:t>Sub-national data: </a:t>
            </a:r>
          </a:p>
          <a:p>
            <a:pPr marL="630900" lvl="2" indent="-342900"/>
            <a:r>
              <a:rPr lang="en-CA" noProof="0" dirty="0"/>
              <a:t>Interprovincial trade</a:t>
            </a:r>
          </a:p>
          <a:p>
            <a:pPr marL="1080000" lvl="4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CA" noProof="0" dirty="0"/>
              <a:t>How can we measure the trade of goods and services between Quebec and the other Canadian provinces and territories? 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/>
            <a:r>
              <a:rPr lang="en-CA" noProof="0" dirty="0"/>
              <a:t>International merchandise trade on a customs basis </a:t>
            </a:r>
          </a:p>
          <a:p>
            <a:pPr marL="1080000" lvl="5" indent="-285750">
              <a:buFont typeface="Wingdings" panose="05000000000000000000" pitchFamily="2" charset="2"/>
              <a:buChar char="Ø"/>
            </a:pPr>
            <a:r>
              <a:rPr lang="en-CA" noProof="0" dirty="0"/>
              <a:t>We apply a correction factor on more than 830 out of 10 900 imported products.</a:t>
            </a:r>
          </a:p>
          <a:p>
            <a:pPr marL="1440000" lvl="7" indent="-285750">
              <a:buFont typeface="Wingdings" panose="05000000000000000000" pitchFamily="2" charset="2"/>
              <a:buChar char="ü"/>
            </a:pPr>
            <a:r>
              <a:rPr lang="en-CA" noProof="0" dirty="0"/>
              <a:t>Example: Imports of Japanese cars cleared through customs in Vancouver but sold in Quebec.</a:t>
            </a:r>
          </a:p>
          <a:p>
            <a:pPr marL="1440000" lvl="4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endParaRPr lang="fr-CA" sz="1800" dirty="0">
              <a:solidFill>
                <a:schemeClr val="tx1"/>
              </a:solidFill>
            </a:endParaRP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3FEC74-F600-AF95-638F-81CB7A00698D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20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4FCA70B-A0EB-C404-ADAB-9BD9077D04D1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Methodological issues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64267466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9B235-CD46-15B4-67F5-987E34E93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B4E710-415C-5327-09DD-FFF635566597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250163" lvl="3" indent="0">
              <a:buNone/>
            </a:pPr>
            <a:r>
              <a:rPr lang="en-CA" sz="3600" b="1" noProof="0" dirty="0"/>
              <a:t>Sub-national data: </a:t>
            </a:r>
          </a:p>
          <a:p>
            <a:pPr marL="630900" lvl="2" indent="-342900"/>
            <a:r>
              <a:rPr lang="en-CA" noProof="0" dirty="0"/>
              <a:t>Harmonization with national data</a:t>
            </a:r>
          </a:p>
          <a:p>
            <a:pPr marL="1080000" lvl="4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CA" sz="1800" noProof="0" dirty="0">
                <a:solidFill>
                  <a:schemeClr val="tx1"/>
                </a:solidFill>
              </a:rPr>
              <a:t>Consistency of estimates for Quebec (ISQ) and estimates for Canada (Statistics Canada) while respecting Quebec’s characteristics.</a:t>
            </a:r>
          </a:p>
          <a:p>
            <a:pPr marL="1440000" lvl="4" indent="-342900">
              <a:buFont typeface="Tahoma" panose="020B0604030504040204" pitchFamily="34" charset="0"/>
              <a:buChar char="-"/>
            </a:pPr>
            <a:r>
              <a:rPr lang="en-CA" sz="1800" noProof="0" dirty="0"/>
              <a:t>Having similar estimation methods</a:t>
            </a:r>
          </a:p>
          <a:p>
            <a:pPr marL="1897200" lvl="6" indent="-342900"/>
            <a:r>
              <a:rPr lang="en-CA" noProof="0" dirty="0"/>
              <a:t>However, if we must develop models specific to Quebec, we have to ensure we are consistent with Statistics Canada’s estimates. </a:t>
            </a:r>
          </a:p>
          <a:p>
            <a:pPr marL="1440000" lvl="4" indent="-342900">
              <a:buFont typeface="Tahoma" panose="020B0604030504040204" pitchFamily="34" charset="0"/>
              <a:buChar char="-"/>
            </a:pPr>
            <a:r>
              <a:rPr lang="en-CA" sz="1800" noProof="0" dirty="0"/>
              <a:t>Incorporating changes made by Statistics Canada</a:t>
            </a:r>
          </a:p>
          <a:p>
            <a:pPr marL="1897200" lvl="6" indent="-342900"/>
            <a:r>
              <a:rPr lang="en-CA" noProof="0" dirty="0"/>
              <a:t>Changes in classification or methods, etc.</a:t>
            </a:r>
          </a:p>
          <a:p>
            <a:pPr marL="1440000" lvl="4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endParaRPr lang="en-CA" sz="1800" noProof="0" dirty="0">
              <a:solidFill>
                <a:schemeClr val="tx1"/>
              </a:solidFill>
            </a:endParaRP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4F051DE-271D-5587-0766-4D1A4EB0B72D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21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74F8D04-EB2D-E9B6-2E4E-598E42FAF860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Methodological issues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170035534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44EEA-B6FF-C7CE-593A-0DD750B2B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4CA477DD-9077-F75A-5A89-604BE90F6689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250163" lvl="3" indent="0">
              <a:buNone/>
            </a:pPr>
            <a:r>
              <a:rPr lang="en-CA" sz="3600" b="1" noProof="0" dirty="0"/>
              <a:t>Sub-annual data: </a:t>
            </a:r>
          </a:p>
          <a:p>
            <a:pPr marL="630900" lvl="2" indent="-342900">
              <a:lnSpc>
                <a:spcPct val="120000"/>
              </a:lnSpc>
            </a:pPr>
            <a:r>
              <a:rPr lang="en-CA" sz="2400" noProof="0" dirty="0"/>
              <a:t>Data volatility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r>
              <a:rPr lang="en-CA" noProof="0" dirty="0"/>
              <a:t>Real cause, such as production growth (observable) 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r>
              <a:rPr lang="en-CA" noProof="0" dirty="0"/>
              <a:t>Unstable data due to nonresponse -&gt; Should we correct the data? 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r>
              <a:rPr lang="en-CA" noProof="0" dirty="0"/>
              <a:t>Data not available for a specific period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endParaRPr lang="en-CA" noProof="0" dirty="0"/>
          </a:p>
          <a:p>
            <a:pPr marL="630900" lvl="2" indent="-342900">
              <a:lnSpc>
                <a:spcPct val="120000"/>
              </a:lnSpc>
            </a:pPr>
            <a:r>
              <a:rPr lang="en-CA" sz="2400" noProof="0" dirty="0"/>
              <a:t>Seasonal movement analysis</a:t>
            </a:r>
          </a:p>
          <a:p>
            <a:pPr marL="1080000" lvl="4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CA" sz="1800" noProof="0" dirty="0">
                <a:solidFill>
                  <a:schemeClr val="tx1"/>
                </a:solidFill>
              </a:rPr>
              <a:t>Find and apply the correct seasonal models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59F8CFA-1F23-F054-DFB4-12500BD3F763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22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1FC0B37-1503-FFE8-33B6-A7CE8EB89BD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Methodological issues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131127457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83109-D2FA-6E34-0AEA-CD3190483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8E5397B-0FF1-49AB-05B5-E4C9495EED22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250163" lvl="3" indent="0">
              <a:buNone/>
            </a:pPr>
            <a:r>
              <a:rPr lang="en-CA" sz="3600" b="1" dirty="0"/>
              <a:t>Sub-annual data: </a:t>
            </a:r>
          </a:p>
          <a:p>
            <a:pPr marL="630900" lvl="2" indent="-342900">
              <a:lnSpc>
                <a:spcPct val="120000"/>
              </a:lnSpc>
            </a:pPr>
            <a:r>
              <a:rPr lang="en-CA" sz="2400" dirty="0"/>
              <a:t>Specific events during the year 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r>
              <a:rPr lang="en-CA" dirty="0"/>
              <a:t>Strikes, temporary production shutdown at a very </a:t>
            </a:r>
            <a:r>
              <a:rPr lang="en-CA"/>
              <a:t>large company </a:t>
            </a:r>
            <a:r>
              <a:rPr lang="en-CA" dirty="0"/>
              <a:t>(equipment maintenance), forest fires, etc.</a:t>
            </a:r>
          </a:p>
          <a:p>
            <a:pPr marL="1537200" lvl="6" indent="-342900">
              <a:buFont typeface="Wingdings" panose="05000000000000000000" pitchFamily="2" charset="2"/>
              <a:buChar char="§"/>
            </a:pPr>
            <a:r>
              <a:rPr lang="en-CA" dirty="0"/>
              <a:t>How can we measure these events?</a:t>
            </a:r>
          </a:p>
          <a:p>
            <a:pPr marL="630900" lvl="2" indent="-342900">
              <a:lnSpc>
                <a:spcPct val="150000"/>
              </a:lnSpc>
            </a:pPr>
            <a:r>
              <a:rPr lang="en-CA" sz="2500" dirty="0"/>
              <a:t>Have the correct sub-annual data series</a:t>
            </a:r>
          </a:p>
          <a:p>
            <a:pPr marL="1080000" lvl="5" indent="-342900">
              <a:buFont typeface="Wingdings" panose="05000000000000000000" pitchFamily="2" charset="2"/>
              <a:buChar char="Ø"/>
            </a:pPr>
            <a:r>
              <a:rPr lang="en-CA" dirty="0"/>
              <a:t>What is a good series? </a:t>
            </a:r>
          </a:p>
          <a:p>
            <a:pPr marL="1440000" lvl="5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CA" dirty="0"/>
              <a:t>Sometimes, modelling is necessary.</a:t>
            </a:r>
          </a:p>
          <a:p>
            <a:pPr marL="1440000" lvl="5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CA" dirty="0"/>
              <a:t>Sometimes, we must choose between a better annual estimate and a </a:t>
            </a:r>
            <a:br>
              <a:rPr lang="en-CA" dirty="0"/>
            </a:br>
            <a:r>
              <a:rPr lang="en-CA" dirty="0"/>
              <a:t>better sub-annual estimate.</a:t>
            </a:r>
          </a:p>
          <a:p>
            <a:pPr marL="1440000" lvl="5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fr-CA" dirty="0"/>
          </a:p>
          <a:p>
            <a:pPr marL="630900" lvl="2" indent="-342900">
              <a:lnSpc>
                <a:spcPct val="120000"/>
              </a:lnSpc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54686D1-2575-1DE3-4CF4-427EF4A9DB0D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23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7F07793-52BB-89DD-2054-4C9571FE997A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noProof="0" dirty="0"/>
              <a:t>Methodological issues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387216993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11832-A001-0484-2CB6-3F0C78C35824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Any questions?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EBE051-FBC6-A74F-9CC1-B2AE3A7D28B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437355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AB2FE-BC39-4033-EBBE-1EDF49B5D771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Thank you!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B43264-BC85-238A-054F-CF3A2002926D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619063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365653" y="-110561"/>
            <a:ext cx="7975600" cy="2387600"/>
          </a:xfrm>
        </p:spPr>
        <p:txBody>
          <a:bodyPr/>
          <a:lstStyle/>
          <a:p>
            <a:pPr algn="l"/>
            <a:r>
              <a:rPr lang="fr-CA"/>
              <a:t>Follow us</a:t>
            </a:r>
          </a:p>
        </p:txBody>
      </p:sp>
      <p:sp>
        <p:nvSpPr>
          <p:cNvPr id="6" name="Sous-titre 2">
            <a:hlinkClick r:id="rId5" action="ppaction://hlinkfile"/>
            <a:extLst>
              <a:ext uri="{FF2B5EF4-FFF2-40B4-BE49-F238E27FC236}">
                <a16:creationId xmlns:a16="http://schemas.microsoft.com/office/drawing/2014/main" id="{B732ECF7-7501-8937-CD47-D313097F72FE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384142" y="2276262"/>
            <a:ext cx="3669524" cy="88028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>
                <a:solidFill>
                  <a:schemeClr val="bg1"/>
                </a:solidFill>
              </a:rPr>
              <a:t>statistique.quebec.ca</a:t>
            </a:r>
          </a:p>
          <a:p>
            <a:pPr algn="l"/>
            <a:r>
              <a:rPr lang="fr-CA" sz="1600">
                <a:solidFill>
                  <a:schemeClr val="bg1"/>
                </a:solidFill>
              </a:rPr>
              <a:t>@statquebec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40D71FD1-16C9-BAE6-97BE-8D7628E2AB5F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2434168" y="3129150"/>
            <a:ext cx="1960421" cy="381000"/>
            <a:chOff x="2434168" y="3129150"/>
            <a:chExt cx="1960421" cy="381000"/>
          </a:xfrm>
        </p:grpSpPr>
        <p:pic>
          <p:nvPicPr>
            <p:cNvPr id="11" name="Graphique 10">
              <a:hlinkClick r:id="rId6"/>
              <a:extLst>
                <a:ext uri="{FF2B5EF4-FFF2-40B4-BE49-F238E27FC236}">
                  <a16:creationId xmlns:a16="http://schemas.microsoft.com/office/drawing/2014/main" id="{A1E36FC3-8C31-0192-C83B-3DED5A5DC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434168" y="3129150"/>
              <a:ext cx="381000" cy="381000"/>
            </a:xfrm>
            <a:prstGeom prst="rect">
              <a:avLst/>
            </a:prstGeom>
          </p:spPr>
        </p:pic>
        <p:pic>
          <p:nvPicPr>
            <p:cNvPr id="15" name="Graphique 14">
              <a:hlinkClick r:id="rId9"/>
              <a:extLst>
                <a:ext uri="{FF2B5EF4-FFF2-40B4-BE49-F238E27FC236}">
                  <a16:creationId xmlns:a16="http://schemas.microsoft.com/office/drawing/2014/main" id="{59EA2A27-A1BB-11C4-C01A-A0D650E49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492416" y="3129150"/>
              <a:ext cx="381000" cy="381000"/>
            </a:xfrm>
            <a:prstGeom prst="rect">
              <a:avLst/>
            </a:prstGeom>
          </p:spPr>
        </p:pic>
        <p:pic>
          <p:nvPicPr>
            <p:cNvPr id="17" name="Graphique 16">
              <a:hlinkClick r:id="rId12"/>
              <a:extLst>
                <a:ext uri="{FF2B5EF4-FFF2-40B4-BE49-F238E27FC236}">
                  <a16:creationId xmlns:a16="http://schemas.microsoft.com/office/drawing/2014/main" id="{BB993953-4F66-52BA-7E17-0B645A0E4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013589" y="3129150"/>
              <a:ext cx="381000" cy="381000"/>
            </a:xfrm>
            <a:prstGeom prst="rect">
              <a:avLst/>
            </a:prstGeom>
          </p:spPr>
        </p:pic>
        <p:pic>
          <p:nvPicPr>
            <p:cNvPr id="9" name="Graphique 8">
              <a:extLst>
                <a:ext uri="{FF2B5EF4-FFF2-40B4-BE49-F238E27FC236}">
                  <a16:creationId xmlns:a16="http://schemas.microsoft.com/office/drawing/2014/main" id="{2E517E85-B837-C4F5-35AD-9BA50CB34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2962776" y="3129150"/>
              <a:ext cx="3810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96612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BB6A8-B8C3-641B-DD5C-0412595B1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D2987-2300-080A-308A-EE3F20F80943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51682" y="1122363"/>
            <a:ext cx="8645384" cy="2387600"/>
          </a:xfrm>
        </p:spPr>
        <p:txBody>
          <a:bodyPr/>
          <a:lstStyle/>
          <a:p>
            <a:r>
              <a:rPr lang="fr-CA" dirty="0"/>
              <a:t>The ISQ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0367B2-83AB-71D7-A981-993C83B7E75B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066595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5C030-FC12-3504-C975-B264A312E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C5045A-E424-2EC0-94C6-319DF004930C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1931831"/>
            <a:ext cx="9267509" cy="4373437"/>
          </a:xfrm>
        </p:spPr>
        <p:txBody>
          <a:bodyPr>
            <a:normAutofit fontScale="85000" lnSpcReduction="10000"/>
          </a:bodyPr>
          <a:lstStyle/>
          <a:p>
            <a:pPr marL="0" lvl="2" indent="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buNone/>
              <a:defRPr/>
            </a:pPr>
            <a:r>
              <a:rPr lang="en-CA" sz="2100" dirty="0">
                <a:solidFill>
                  <a:srgbClr val="002060"/>
                </a:solidFill>
                <a:latin typeface="Tahoma"/>
              </a:rPr>
              <a:t>The ISQ is a </a:t>
            </a:r>
            <a:r>
              <a:rPr lang="en-CA" sz="2100" b="1" dirty="0">
                <a:solidFill>
                  <a:srgbClr val="002060"/>
                </a:solidFill>
                <a:latin typeface="Tahoma"/>
              </a:rPr>
              <a:t>statistical organization </a:t>
            </a:r>
            <a:r>
              <a:rPr lang="en-CA" sz="2100" dirty="0">
                <a:solidFill>
                  <a:srgbClr val="002060"/>
                </a:solidFill>
                <a:latin typeface="Tahoma"/>
              </a:rPr>
              <a:t>within the government of Québec (</a:t>
            </a:r>
            <a:r>
              <a:rPr lang="en-CA" sz="2100" i="1" dirty="0">
                <a:solidFill>
                  <a:srgbClr val="002060"/>
                </a:solidFill>
                <a:latin typeface="Tahoma"/>
              </a:rPr>
              <a:t>Act respecting the </a:t>
            </a:r>
            <a:r>
              <a:rPr lang="en-CA" sz="2100" i="1" dirty="0" err="1">
                <a:solidFill>
                  <a:srgbClr val="002060"/>
                </a:solidFill>
                <a:latin typeface="Tahoma"/>
              </a:rPr>
              <a:t>Institut</a:t>
            </a:r>
            <a:r>
              <a:rPr lang="en-CA" sz="2100" i="1" dirty="0">
                <a:solidFill>
                  <a:srgbClr val="002060"/>
                </a:solidFill>
                <a:latin typeface="Tahoma"/>
              </a:rPr>
              <a:t> de la </a:t>
            </a:r>
            <a:r>
              <a:rPr lang="en-CA" sz="2100" i="1" dirty="0" err="1">
                <a:solidFill>
                  <a:srgbClr val="002060"/>
                </a:solidFill>
                <a:latin typeface="Tahoma"/>
              </a:rPr>
              <a:t>statistique</a:t>
            </a:r>
            <a:r>
              <a:rPr lang="en-CA" sz="2100" i="1" dirty="0">
                <a:solidFill>
                  <a:srgbClr val="002060"/>
                </a:solidFill>
                <a:latin typeface="Tahoma"/>
              </a:rPr>
              <a:t> du Québec</a:t>
            </a:r>
            <a:r>
              <a:rPr lang="en-CA" sz="2100" dirty="0">
                <a:solidFill>
                  <a:srgbClr val="002060"/>
                </a:solidFill>
                <a:latin typeface="Tahoma"/>
              </a:rPr>
              <a:t>).</a:t>
            </a:r>
          </a:p>
          <a:p>
            <a:pPr marL="0" lvl="2" indent="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buNone/>
              <a:defRPr/>
            </a:pPr>
            <a:r>
              <a:rPr lang="en-CA" sz="2000" b="1" dirty="0">
                <a:solidFill>
                  <a:srgbClr val="002060"/>
                </a:solidFill>
                <a:latin typeface="Tahoma"/>
              </a:rPr>
              <a:t>Mission of the ISQ: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>
                <a:solidFill>
                  <a:srgbClr val="002060"/>
                </a:solidFill>
                <a:latin typeface="Tahoma"/>
              </a:rPr>
              <a:t>Provide </a:t>
            </a:r>
            <a:r>
              <a:rPr lang="en-CA" sz="2000" b="1" dirty="0">
                <a:solidFill>
                  <a:srgbClr val="002060"/>
                </a:solidFill>
                <a:latin typeface="Tahoma"/>
              </a:rPr>
              <a:t>reliable and objective statistical information </a:t>
            </a:r>
            <a:r>
              <a:rPr lang="en-CA" sz="2000" dirty="0">
                <a:solidFill>
                  <a:srgbClr val="002060"/>
                </a:solidFill>
                <a:latin typeface="Tahoma"/>
              </a:rPr>
              <a:t>regarding all aspects of Québec society.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b="1" dirty="0">
                <a:solidFill>
                  <a:srgbClr val="002060"/>
                </a:solidFill>
                <a:latin typeface="Tahoma"/>
              </a:rPr>
              <a:t>Produce, analyze </a:t>
            </a:r>
            <a:r>
              <a:rPr lang="en-CA" sz="2000" dirty="0">
                <a:solidFill>
                  <a:srgbClr val="002060"/>
                </a:solidFill>
                <a:latin typeface="Tahoma"/>
              </a:rPr>
              <a:t>and</a:t>
            </a:r>
            <a:r>
              <a:rPr lang="en-CA" sz="2000" b="1" dirty="0">
                <a:solidFill>
                  <a:srgbClr val="002060"/>
                </a:solidFill>
                <a:latin typeface="Tahoma"/>
              </a:rPr>
              <a:t> disseminate </a:t>
            </a:r>
            <a:r>
              <a:rPr lang="en-CA" sz="2000" dirty="0">
                <a:solidFill>
                  <a:srgbClr val="002060"/>
                </a:solidFill>
                <a:latin typeface="Tahoma"/>
              </a:rPr>
              <a:t>statistical information for government ministries and agencies, with the exception of information produced by them for administrative purposes.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>
                <a:solidFill>
                  <a:srgbClr val="002060"/>
                </a:solidFill>
                <a:latin typeface="Tahoma"/>
              </a:rPr>
              <a:t>Carry out all statistical </a:t>
            </a:r>
            <a:r>
              <a:rPr lang="en-CA" sz="2000" b="1" dirty="0">
                <a:solidFill>
                  <a:srgbClr val="002060"/>
                </a:solidFill>
                <a:latin typeface="Tahoma"/>
              </a:rPr>
              <a:t>surveys</a:t>
            </a:r>
            <a:r>
              <a:rPr lang="en-CA" sz="2000" dirty="0">
                <a:solidFill>
                  <a:srgbClr val="002060"/>
                </a:solidFill>
                <a:latin typeface="Tahoma"/>
              </a:rPr>
              <a:t> of general interest for government ministries and agencies.</a:t>
            </a:r>
          </a:p>
          <a:p>
            <a:pPr marL="360000" lvl="2" indent="-360000" algn="just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dirty="0">
                <a:solidFill>
                  <a:srgbClr val="002060"/>
                </a:solidFill>
                <a:latin typeface="Tahoma"/>
              </a:rPr>
              <a:t>Represent Quebec in all discussions with </a:t>
            </a:r>
            <a:r>
              <a:rPr lang="en-CA" sz="2000" b="1" dirty="0">
                <a:solidFill>
                  <a:srgbClr val="002060"/>
                </a:solidFill>
                <a:latin typeface="Tahoma"/>
              </a:rPr>
              <a:t>Statistics Canada </a:t>
            </a:r>
            <a:r>
              <a:rPr lang="en-CA" sz="2000" dirty="0">
                <a:solidFill>
                  <a:srgbClr val="002060"/>
                </a:solidFill>
                <a:latin typeface="Tahoma"/>
              </a:rPr>
              <a:t>and statistical officials from the other Canadian provinces and territories.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98A86C-CA74-AC1E-9811-88810C2B8CDF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4</a:t>
            </a:fld>
            <a:endParaRPr lang="fr-CA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5D8A767B-9B36-333E-9587-6935908BF80E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Institut de la statistique du Québec (ISQ)</a:t>
            </a:r>
          </a:p>
        </p:txBody>
      </p:sp>
    </p:spTree>
    <p:extLst>
      <p:ext uri="{BB962C8B-B14F-4D97-AF65-F5344CB8AC3E}">
        <p14:creationId xmlns:p14="http://schemas.microsoft.com/office/powerpoint/2010/main" val="35695274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C1F6A-915C-1A25-F3B4-3A3D9E66B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826FD1-3A12-2148-4675-9C661E5D57C7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1931831"/>
            <a:ext cx="9267509" cy="4373437"/>
          </a:xfrm>
        </p:spPr>
        <p:txBody>
          <a:bodyPr>
            <a:normAutofit/>
          </a:bodyPr>
          <a:lstStyle/>
          <a:p>
            <a:pPr marL="0" lvl="2" indent="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buNone/>
              <a:defRPr/>
            </a:pPr>
            <a:r>
              <a:rPr lang="en-CA" sz="2000" noProof="0" dirty="0">
                <a:solidFill>
                  <a:srgbClr val="002060"/>
                </a:solidFill>
                <a:latin typeface="Tahoma"/>
              </a:rPr>
              <a:t>Quick facts about the ISQ: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noProof="0" dirty="0">
                <a:solidFill>
                  <a:srgbClr val="002060"/>
                </a:solidFill>
                <a:latin typeface="Tahoma"/>
              </a:rPr>
              <a:t>Nearly 500 employees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noProof="0" dirty="0">
                <a:solidFill>
                  <a:srgbClr val="002060"/>
                </a:solidFill>
                <a:latin typeface="Tahoma"/>
              </a:rPr>
              <a:t>Nearly 70 statistical surveys per year in various fields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noProof="0" dirty="0">
                <a:solidFill>
                  <a:srgbClr val="002060"/>
                </a:solidFill>
                <a:latin typeface="Tahoma"/>
              </a:rPr>
              <a:t>229 publications and 1 171 statistical tables </a:t>
            </a:r>
          </a:p>
          <a:p>
            <a:pPr marL="360000" lvl="2" indent="-360000">
              <a:lnSpc>
                <a:spcPct val="110000"/>
              </a:lnSpc>
              <a:spcAft>
                <a:spcPts val="1200"/>
              </a:spcAft>
              <a:buClr>
                <a:srgbClr val="21C6DA"/>
              </a:buClr>
              <a:buSzPct val="125000"/>
              <a:defRPr/>
            </a:pPr>
            <a:r>
              <a:rPr lang="en-CA" sz="2000" noProof="0" dirty="0">
                <a:solidFill>
                  <a:srgbClr val="002060"/>
                </a:solidFill>
                <a:latin typeface="Tahoma"/>
              </a:rPr>
              <a:t>More than 1.7 million sessions on its website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7BE56F-E1A3-145B-CA09-A1756AAAF6F3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5</a:t>
            </a:fld>
            <a:endParaRPr lang="fr-CA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00CF0EF-D477-A35A-5E64-0F336E8F8C4C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Institut de la statistique du Québec (ISQ)</a:t>
            </a:r>
          </a:p>
        </p:txBody>
      </p:sp>
    </p:spTree>
    <p:extLst>
      <p:ext uri="{BB962C8B-B14F-4D97-AF65-F5344CB8AC3E}">
        <p14:creationId xmlns:p14="http://schemas.microsoft.com/office/powerpoint/2010/main" val="35835882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6</a:t>
            </a:fld>
            <a:endParaRPr lang="fr-CA"/>
          </a:p>
        </p:txBody>
      </p:sp>
      <p:sp>
        <p:nvSpPr>
          <p:cNvPr id="6" name="Titre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/>
              <a:t>Institut de la statistique du Québec (ISQ)</a:t>
            </a:r>
          </a:p>
        </p:txBody>
      </p:sp>
      <p:sp>
        <p:nvSpPr>
          <p:cNvPr id="10" name="Espace réservé du contenu 6">
            <a:extLst>
              <a:ext uri="{FF2B5EF4-FFF2-40B4-BE49-F238E27FC236}">
                <a16:creationId xmlns:a16="http://schemas.microsoft.com/office/drawing/2014/main" id="{A02AECA6-8DED-BD3B-C7F5-E7E2E587D10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182274" y="1926723"/>
            <a:ext cx="9519731" cy="4251655"/>
          </a:xfrm>
          <a:prstGeom prst="rect">
            <a:avLst/>
          </a:prstGeom>
        </p:spPr>
        <p:txBody>
          <a:bodyPr numCol="2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None/>
              <a:defRPr/>
            </a:pPr>
            <a:r>
              <a:rPr lang="en-CA" b="1" dirty="0">
                <a:solidFill>
                  <a:srgbClr val="002060"/>
                </a:solidFill>
                <a:latin typeface="Tahoma"/>
              </a:rPr>
              <a:t>Areas of specialization: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Culture and media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Demography and population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b="1" dirty="0">
                <a:solidFill>
                  <a:srgbClr val="002060"/>
                </a:solidFill>
                <a:latin typeface="Tahoma"/>
              </a:rPr>
              <a:t>The economy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Economic impact studies 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Education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Employment and the labour market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Entrepreneurship and SMEs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endParaRPr lang="en-CA" dirty="0">
              <a:solidFill>
                <a:srgbClr val="002060"/>
              </a:solidFill>
              <a:latin typeface="Tahoma"/>
            </a:endParaRP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endParaRPr lang="en-CA" dirty="0">
              <a:solidFill>
                <a:srgbClr val="002060"/>
              </a:solidFill>
              <a:latin typeface="Tahoma"/>
            </a:endParaRP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The environment and  </a:t>
            </a:r>
            <a:br>
              <a:rPr lang="en-CA" dirty="0">
                <a:solidFill>
                  <a:srgbClr val="002060"/>
                </a:solidFill>
                <a:latin typeface="Tahoma"/>
              </a:rPr>
            </a:br>
            <a:r>
              <a:rPr lang="en-CA" dirty="0">
                <a:solidFill>
                  <a:srgbClr val="002060"/>
                </a:solidFill>
                <a:latin typeface="Tahoma"/>
              </a:rPr>
              <a:t>sustainable development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Families and households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Health and well-being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Science, technology and innovation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Statistics by sector: agriculture, social economy, finance, manufacturing, mining</a:t>
            </a:r>
            <a:r>
              <a:rPr lang="en-CA">
                <a:solidFill>
                  <a:srgbClr val="002060"/>
                </a:solidFill>
                <a:latin typeface="Tahoma"/>
              </a:rPr>
              <a:t>, bio-food </a:t>
            </a:r>
            <a:r>
              <a:rPr lang="en-CA" dirty="0">
                <a:solidFill>
                  <a:srgbClr val="002060"/>
                </a:solidFill>
                <a:latin typeface="Tahoma"/>
              </a:rPr>
              <a:t>sector </a:t>
            </a:r>
          </a:p>
          <a:p>
            <a:pPr marL="360000" lvl="2" indent="-360000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21C6DA"/>
              </a:buClr>
              <a:buSzPct val="125000"/>
              <a:buFont typeface="Tahoma" panose="020B0604030504040204" pitchFamily="34" charset="0"/>
              <a:buChar char="●"/>
              <a:defRPr/>
            </a:pPr>
            <a:r>
              <a:rPr lang="en-CA" dirty="0">
                <a:solidFill>
                  <a:srgbClr val="002060"/>
                </a:solidFill>
                <a:latin typeface="Tahoma"/>
              </a:rPr>
              <a:t>Society and living conditions</a:t>
            </a:r>
          </a:p>
        </p:txBody>
      </p:sp>
    </p:spTree>
    <p:extLst>
      <p:ext uri="{BB962C8B-B14F-4D97-AF65-F5344CB8AC3E}">
        <p14:creationId xmlns:p14="http://schemas.microsoft.com/office/powerpoint/2010/main" val="80231693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11832-A001-0484-2CB6-3F0C78C35824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51682" y="1122363"/>
            <a:ext cx="8645384" cy="2387600"/>
          </a:xfrm>
        </p:spPr>
        <p:txBody>
          <a:bodyPr/>
          <a:lstStyle/>
          <a:p>
            <a:r>
              <a:rPr lang="fr-CA"/>
              <a:t>Macroeconomic statistics produced by the ISQ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EBE051-FBC6-A74F-9CC1-B2AE3A7D28B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988254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231F9ED-3ED7-DEC3-ACA7-E62375F4DA52}"/>
              </a:ext>
            </a:extLst>
          </p:cNvPr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2267999" y="1908000"/>
            <a:ext cx="9630000" cy="4053888"/>
          </a:xfrm>
        </p:spPr>
        <p:txBody>
          <a:bodyPr>
            <a:normAutofit/>
          </a:bodyPr>
          <a:lstStyle/>
          <a:p>
            <a:pPr lvl="1"/>
            <a:r>
              <a:rPr lang="en-CA" b="1" noProof="0" dirty="0"/>
              <a:t>Sub-annual statistics: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Monthly GDP by industry, quarterly GDP using the income and expenditure approach, quarterly Quebec government account, quarterly Quebec households account.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CA" noProof="0" dirty="0"/>
          </a:p>
          <a:p>
            <a:pPr lvl="1"/>
            <a:r>
              <a:rPr lang="en-CA" b="1" noProof="0" dirty="0"/>
              <a:t>Quebec statistics by region: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CA" noProof="0" dirty="0"/>
              <a:t>Annual GDP by industry by administrative region, annual investment by administrative region. 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7F9EB31-332F-9CE5-1D69-476740412F55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3B0CA1FD-90C7-461F-8639-3B27778FAA49}" type="slidenum">
              <a:rPr lang="fr-CA" smtClean="0"/>
              <a:t>8</a:t>
            </a:fld>
            <a:endParaRPr lang="fr-CA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6FC1E92-4028-820C-67C1-7DBD398307E1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/>
              <a:t>Macroeconomic statistics </a:t>
            </a:r>
          </a:p>
        </p:txBody>
      </p:sp>
    </p:spTree>
    <p:extLst>
      <p:ext uri="{BB962C8B-B14F-4D97-AF65-F5344CB8AC3E}">
        <p14:creationId xmlns:p14="http://schemas.microsoft.com/office/powerpoint/2010/main" val="6944404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11832-A001-0484-2CB6-3F0C78C35824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noProof="0" dirty="0"/>
              <a:t>Complementarity with </a:t>
            </a:r>
            <a:br>
              <a:rPr lang="en-CA" noProof="0" dirty="0"/>
            </a:br>
            <a:r>
              <a:rPr lang="en-CA" noProof="0" dirty="0"/>
              <a:t>Statistics Canada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EBE051-FBC6-A74F-9CC1-B2AE3A7D28B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45733" y="3602038"/>
            <a:ext cx="8551333" cy="1655762"/>
          </a:xfrm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324158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01.14"/>
  <p:tag name="AS_TITLE" val="Aspose.Slides for .NET 4.0 Client Profile"/>
  <p:tag name="AS_VERSION" val="19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ISQ">
      <a:dk1>
        <a:srgbClr val="052B56"/>
      </a:dk1>
      <a:lt1>
        <a:srgbClr val="FFFFFF"/>
      </a:lt1>
      <a:dk2>
        <a:srgbClr val="052B56"/>
      </a:dk2>
      <a:lt2>
        <a:srgbClr val="21C6DA"/>
      </a:lt2>
      <a:accent1>
        <a:srgbClr val="052B56"/>
      </a:accent1>
      <a:accent2>
        <a:srgbClr val="21C6DA"/>
      </a:accent2>
      <a:accent3>
        <a:srgbClr val="A5E9F1"/>
      </a:accent3>
      <a:accent4>
        <a:srgbClr val="D4D5D5"/>
      </a:accent4>
      <a:accent5>
        <a:srgbClr val="21C6DA"/>
      </a:accent5>
      <a:accent6>
        <a:srgbClr val="052B56"/>
      </a:accent6>
      <a:hlink>
        <a:srgbClr val="005AA6"/>
      </a:hlink>
      <a:folHlink>
        <a:srgbClr val="005AA6"/>
      </a:folHlink>
    </a:clrScheme>
    <a:fontScheme name="Personnalisé 2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8f1e0d-3203-4f87-ba82-137dcaea4b77">
      <Value>2155</Value>
      <Value>3</Value>
    </TaxCatchAll>
    <na5439153a9c4477830ed9613a299ca1 xmlns="328f1e0d-3203-4f87-ba82-137dcaea4b77">
      <Terms xmlns="http://schemas.microsoft.com/office/infopath/2007/PartnerControls"/>
    </na5439153a9c4477830ed9613a299ca1>
    <g33e39f274194b6f8f562d23226f1735 xmlns="328f1e0d-3203-4f87-ba82-137dcaea4b77">
      <Terms xmlns="http://schemas.microsoft.com/office/infopath/2007/PartnerControls">
        <TermInfo xmlns="http://schemas.microsoft.com/office/infopath/2007/PartnerControls">
          <TermName xmlns="http://schemas.microsoft.com/office/infopath/2007/PartnerControls">DSE</TermName>
          <TermId xmlns="http://schemas.microsoft.com/office/infopath/2007/PartnerControls">9a385733-2657-4073-9518-45ebb0276a4b</TermId>
        </TermInfo>
      </Terms>
    </g33e39f274194b6f8f562d23226f1735>
    <lcf76f155ced4ddcb4097134ff3c332f xmlns="0f523260-7199-41ca-a0f9-896e19bdcee2">
      <Terms xmlns="http://schemas.microsoft.com/office/infopath/2007/PartnerControls"/>
    </lcf76f155ced4ddcb4097134ff3c332f>
    <Statutdossier xmlns="328f1e0d-3203-4f87-ba82-137dcaea4b77">En cours</Statutdossier>
    <j5c5c4b51d9b4beea9bb7909e2299e72 xmlns="328f1e0d-3203-4f87-ba82-137dcaea4b77">
      <Terms xmlns="http://schemas.microsoft.com/office/infopath/2007/PartnerControls">
        <TermInfo xmlns="http://schemas.microsoft.com/office/infopath/2007/PartnerControls">
          <TermName xmlns="http://schemas.microsoft.com/office/infopath/2007/PartnerControls">03130 - Rôle-conseil en communication</TermName>
          <TermId xmlns="http://schemas.microsoft.com/office/infopath/2007/PartnerControls">f17aa476-e9e6-4795-9191-c8ebda3ae281</TermId>
        </TermInfo>
      </Terms>
    </j5c5c4b51d9b4beea9bb7909e2299e72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5B5926B5A42548B1D3011BA6933ADB" ma:contentTypeVersion="10" ma:contentTypeDescription="Crée un document." ma:contentTypeScope="" ma:versionID="521b8c2a1c23fddbed8dc905b6ded96c">
  <xsd:schema xmlns:xsd="http://www.w3.org/2001/XMLSchema" xmlns:xs="http://www.w3.org/2001/XMLSchema" xmlns:p="http://schemas.microsoft.com/office/2006/metadata/properties" xmlns:ns2="328f1e0d-3203-4f87-ba82-137dcaea4b77" xmlns:ns3="0f523260-7199-41ca-a0f9-896e19bdcee2" targetNamespace="http://schemas.microsoft.com/office/2006/metadata/properties" ma:root="true" ma:fieldsID="c37fd1a49e8c003f80b79cd85e3ac1ec" ns2:_="" ns3:_="">
    <xsd:import namespace="328f1e0d-3203-4f87-ba82-137dcaea4b77"/>
    <xsd:import namespace="0f523260-7199-41ca-a0f9-896e19bdcee2"/>
    <xsd:element name="properties">
      <xsd:complexType>
        <xsd:sequence>
          <xsd:element name="documentManagement">
            <xsd:complexType>
              <xsd:all>
                <xsd:element ref="ns2:j5c5c4b51d9b4beea9bb7909e2299e72" minOccurs="0"/>
                <xsd:element ref="ns2:TaxCatchAll" minOccurs="0"/>
                <xsd:element ref="ns2:TaxCatchAllLabel" minOccurs="0"/>
                <xsd:element ref="ns2:Statutdossier" minOccurs="0"/>
                <xsd:element ref="ns2:g33e39f274194b6f8f562d23226f1735" minOccurs="0"/>
                <xsd:element ref="ns2:na5439153a9c4477830ed9613a299ca1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DateTaken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f1e0d-3203-4f87-ba82-137dcaea4b77" elementFormDefault="qualified">
    <xsd:import namespace="http://schemas.microsoft.com/office/2006/documentManagement/types"/>
    <xsd:import namespace="http://schemas.microsoft.com/office/infopath/2007/PartnerControls"/>
    <xsd:element name="j5c5c4b51d9b4beea9bb7909e2299e72" ma:index="8" nillable="true" ma:taxonomy="true" ma:internalName="j5c5c4b51d9b4beea9bb7909e2299e72" ma:taxonomyFieldName="Plan_x0020_classification" ma:displayName="Plan classification" ma:default="" ma:fieldId="{35c5c4b5-1d9b-4bee-a9bb-7909e2299e72}" ma:sspId="ec6b4798-3965-479f-aeef-d03f9bff1d03" ma:termSetId="b714196b-1ee2-4a05-88e7-680ccc5a355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a7cc321f-dc87-451f-8302-7bb534c61db4}" ma:internalName="TaxCatchAll" ma:showField="CatchAllData" ma:web="85a01a5e-c310-4eb6-841b-b4ca92fac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a7cc321f-dc87-451f-8302-7bb534c61db4}" ma:internalName="TaxCatchAllLabel" ma:readOnly="true" ma:showField="CatchAllDataLabel" ma:web="85a01a5e-c310-4eb6-841b-b4ca92fac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tatutdossier" ma:index="12" nillable="true" ma:displayName="Statut Dossier" ma:format="Dropdown" ma:indexed="true" ma:internalName="Statutdossier">
      <xsd:simpleType>
        <xsd:restriction base="dms:Choice">
          <xsd:enumeration value="À débuter"/>
          <xsd:enumeration value="En cours"/>
          <xsd:enumeration value="À valider"/>
          <xsd:enumeration value="Bloqué"/>
          <xsd:enumeration value="Terminé"/>
        </xsd:restriction>
      </xsd:simpleType>
    </xsd:element>
    <xsd:element name="g33e39f274194b6f8f562d23226f1735" ma:index="13" nillable="true" ma:taxonomy="true" ma:internalName="g33e39f274194b6f8f562d23226f1735" ma:taxonomyFieldName="Direction" ma:displayName="Direction" ma:default="" ma:fieldId="{033e39f2-7419-4b6f-8f56-2d23226f1735}" ma:sspId="ec6b4798-3965-479f-aeef-d03f9bff1d03" ma:termSetId="6c1f36f5-e61f-48f0-9ba2-1b9c470fdf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5439153a9c4477830ed9613a299ca1" ma:index="15" nillable="true" ma:taxonomy="true" ma:internalName="na5439153a9c4477830ed9613a299ca1" ma:taxonomyFieldName="CodeProjet" ma:displayName="Code Projet" ma:default="" ma:fieldId="{7a543915-3a9c-4477-830e-d9613a299ca1}" ma:sspId="ec6b4798-3965-479f-aeef-d03f9bff1d03" ma:termSetId="aa49afe7-96ef-4655-a323-03ff3945633c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523260-7199-41ca-a0f9-896e19bdce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c6b4798-3965-479f-aeef-d03f9bff1d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559C26-55CF-4FD7-9E23-532A21D8E50D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0f523260-7199-41ca-a0f9-896e19bdcee2"/>
    <ds:schemaRef ds:uri="328f1e0d-3203-4f87-ba82-137dcaea4b7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DEE9A96-0402-4B1D-9C0F-418ECFF329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8f1e0d-3203-4f87-ba82-137dcaea4b77"/>
    <ds:schemaRef ds:uri="0f523260-7199-41ca-a0f9-896e19bdce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C19204-5F88-4AE1-A9C3-0B66BC3881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11058</TotalTime>
  <Words>1205</Words>
  <Application>Microsoft Office PowerPoint</Application>
  <PresentationFormat>Grand écran</PresentationFormat>
  <Paragraphs>213</Paragraphs>
  <Slides>26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3" baseType="lpstr">
      <vt:lpstr>Tahoma</vt:lpstr>
      <vt:lpstr>Wingdings</vt:lpstr>
      <vt:lpstr>Arial</vt:lpstr>
      <vt:lpstr>Times New Roman</vt:lpstr>
      <vt:lpstr>Calibri</vt:lpstr>
      <vt:lpstr>Courier New</vt:lpstr>
      <vt:lpstr>Thème Office</vt:lpstr>
      <vt:lpstr>Quebec Economic Statistics Produced by the ISQ </vt:lpstr>
      <vt:lpstr>Presentation outline</vt:lpstr>
      <vt:lpstr>The ISQ</vt:lpstr>
      <vt:lpstr>Institut de la statistique du Québec (ISQ)</vt:lpstr>
      <vt:lpstr>Institut de la statistique du Québec (ISQ)</vt:lpstr>
      <vt:lpstr>Institut de la statistique du Québec (ISQ)</vt:lpstr>
      <vt:lpstr>Macroeconomic statistics produced by the ISQ</vt:lpstr>
      <vt:lpstr>Macroeconomic statistics </vt:lpstr>
      <vt:lpstr>Complementarity with  Statistics Canada</vt:lpstr>
      <vt:lpstr>Complementarity with Statistics Canada</vt:lpstr>
      <vt:lpstr>Complementarity with Statistics Canada</vt:lpstr>
      <vt:lpstr>Consistency with  Statistics Canada data: production steps </vt:lpstr>
      <vt:lpstr>Estimation of sub-annual data</vt:lpstr>
      <vt:lpstr>Estimation of sub-annual data</vt:lpstr>
      <vt:lpstr>Data sources  </vt:lpstr>
      <vt:lpstr>Data sources </vt:lpstr>
      <vt:lpstr>Data sources </vt:lpstr>
      <vt:lpstr>Data sources </vt:lpstr>
      <vt:lpstr>Methodological issues and challenges </vt:lpstr>
      <vt:lpstr>Methodological issues and challenges</vt:lpstr>
      <vt:lpstr>Methodological issues and challenges</vt:lpstr>
      <vt:lpstr>Methodological issues and challenges</vt:lpstr>
      <vt:lpstr>Methodological issues and challenges</vt:lpstr>
      <vt:lpstr>Any questions?</vt:lpstr>
      <vt:lpstr>Thank you!</vt:lpstr>
      <vt:lpstr>Follow us</vt:lpstr>
    </vt:vector>
  </TitlesOfParts>
  <Company>Gouvernement du Québec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Utilisateur Windows</dc:creator>
  <cp:lastModifiedBy>Mario Beaulieu</cp:lastModifiedBy>
  <cp:revision>423</cp:revision>
  <cp:lastPrinted>2025-07-11T12:53:16Z</cp:lastPrinted>
  <dcterms:created xsi:type="dcterms:W3CDTF">2019-10-17T14:09:36Z</dcterms:created>
  <dcterms:modified xsi:type="dcterms:W3CDTF">2025-07-24T18:33:55Z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0x010100CD5B5926B5A42548B1D3011BA6933ADB</vt:lpwstr>
  </property>
  <property fmtid="{D5CDD505-2E9C-101B-9397-08002B2CF9AE}" pid="3" name="Direction">
    <vt:lpwstr>2155</vt:lpwstr>
  </property>
  <property fmtid="{D5CDD505-2E9C-101B-9397-08002B2CF9AE}" pid="4" name="MediaServiceImageTags">
    <vt:lpwstr/>
  </property>
  <property fmtid="{D5CDD505-2E9C-101B-9397-08002B2CF9AE}" pid="5" name="Plan classification">
    <vt:lpwstr>3</vt:lpwstr>
  </property>
  <property fmtid="{D5CDD505-2E9C-101B-9397-08002B2CF9AE}" pid="6" name="Plan_x0020_classification">
    <vt:lpwstr>3;#03130 - Rôle-conseil en communication|f17aa476-e9e6-4795-9191-c8ebda3ae281</vt:lpwstr>
  </property>
</Properties>
</file>